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  <p:sldMasterId id="2147483660" r:id="rId4"/>
  </p:sldMasterIdLst>
  <p:sldIdLst>
    <p:sldId id="256" r:id="rId5"/>
    <p:sldId id="686" r:id="rId6"/>
    <p:sldId id="257" r:id="rId7"/>
    <p:sldId id="688" r:id="rId8"/>
    <p:sldId id="259" r:id="rId9"/>
    <p:sldId id="691" r:id="rId10"/>
    <p:sldId id="693" r:id="rId11"/>
    <p:sldId id="689" r:id="rId12"/>
    <p:sldId id="701" r:id="rId13"/>
    <p:sldId id="694" r:id="rId14"/>
    <p:sldId id="690" r:id="rId15"/>
    <p:sldId id="696" r:id="rId16"/>
    <p:sldId id="695" r:id="rId17"/>
    <p:sldId id="699" r:id="rId18"/>
    <p:sldId id="702" r:id="rId19"/>
    <p:sldId id="700" r:id="rId20"/>
    <p:sldId id="697" r:id="rId21"/>
    <p:sldId id="698" r:id="rId22"/>
    <p:sldId id="258" r:id="rId23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09" userDrawn="1">
          <p15:clr>
            <a:srgbClr val="A4A3A4"/>
          </p15:clr>
        </p15:guide>
        <p15:guide id="2" pos="5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94CA"/>
    <a:srgbClr val="1988CD"/>
    <a:srgbClr val="337F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56"/>
      </p:cViewPr>
      <p:guideLst>
        <p:guide orient="horz" pos="709"/>
        <p:guide pos="5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66294C-ADD7-D0E8-3D1B-7C3004C198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B7D743A-E259-0915-713B-A726EBAC66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CCB9F57-4FFF-10F4-6EC4-E3AC6147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1D65-CE39-471A-A881-2F00CEF35CD6}" type="datetimeFigureOut">
              <a:rPr lang="pt-PT" smtClean="0"/>
              <a:t>18/04/2023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A4BF76C-406F-868A-6EDA-953A732C5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B50C700-8245-58EC-D3F5-202B5BC17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9428-F997-40AE-B38D-5B3820CEA32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8889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69CA56-A9A0-FF24-71BD-003FA8430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8CFB85CE-1B76-F761-BD81-5A6C96453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9623875-E6D3-D2CB-DB79-E658106F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1D65-CE39-471A-A881-2F00CEF35CD6}" type="datetimeFigureOut">
              <a:rPr lang="pt-PT" smtClean="0"/>
              <a:t>18/04/2023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50D7A8E-6ACF-EF83-1354-A3817744C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87872AE-5E35-0EB2-70DD-47E99047C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9428-F997-40AE-B38D-5B3820CEA32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01723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09E1CAC-0A0B-EF18-6D79-4123F2774D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6941EE1A-8FC3-9ADE-CF55-BF5ADB8D7C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D08B709-67D0-5DD1-5E08-57F483270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1D65-CE39-471A-A881-2F00CEF35CD6}" type="datetimeFigureOut">
              <a:rPr lang="pt-PT" smtClean="0"/>
              <a:t>18/04/2023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D035537-FC3C-7387-1DE7-EBB8C997D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E2E3A98-737C-5141-7D11-125357474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9428-F997-40AE-B38D-5B3820CEA32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92752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100"/>
            </a:lvl1pPr>
            <a:lvl2pPr>
              <a:defRPr sz="16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338925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836627"/>
            <a:ext cx="5994400" cy="6027737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836627"/>
            <a:ext cx="5994400" cy="6027737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821986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83" indent="0">
              <a:buNone/>
              <a:defRPr sz="2700" b="1"/>
            </a:lvl2pPr>
            <a:lvl3pPr marL="1218600" indent="0">
              <a:buNone/>
              <a:defRPr sz="2400" b="1"/>
            </a:lvl3pPr>
            <a:lvl4pPr marL="1827893" indent="0">
              <a:buNone/>
              <a:defRPr sz="2100" b="1"/>
            </a:lvl4pPr>
            <a:lvl5pPr marL="2437198" indent="0">
              <a:buNone/>
              <a:defRPr sz="2100" b="1"/>
            </a:lvl5pPr>
            <a:lvl6pPr marL="3046480" indent="0">
              <a:buNone/>
              <a:defRPr sz="2100" b="1"/>
            </a:lvl6pPr>
            <a:lvl7pPr marL="3655763" indent="0">
              <a:buNone/>
              <a:defRPr sz="2100" b="1"/>
            </a:lvl7pPr>
            <a:lvl8pPr marL="4265067" indent="0">
              <a:buNone/>
              <a:defRPr sz="2100" b="1"/>
            </a:lvl8pPr>
            <a:lvl9pPr marL="487436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3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83" indent="0">
              <a:buNone/>
              <a:defRPr sz="2700" b="1"/>
            </a:lvl2pPr>
            <a:lvl3pPr marL="1218600" indent="0">
              <a:buNone/>
              <a:defRPr sz="2400" b="1"/>
            </a:lvl3pPr>
            <a:lvl4pPr marL="1827893" indent="0">
              <a:buNone/>
              <a:defRPr sz="2100" b="1"/>
            </a:lvl4pPr>
            <a:lvl5pPr marL="2437198" indent="0">
              <a:buNone/>
              <a:defRPr sz="2100" b="1"/>
            </a:lvl5pPr>
            <a:lvl6pPr marL="3046480" indent="0">
              <a:buNone/>
              <a:defRPr sz="2100" b="1"/>
            </a:lvl6pPr>
            <a:lvl7pPr marL="3655763" indent="0">
              <a:buNone/>
              <a:defRPr sz="2100" b="1"/>
            </a:lvl7pPr>
            <a:lvl8pPr marL="4265067" indent="0">
              <a:buNone/>
              <a:defRPr sz="2100" b="1"/>
            </a:lvl8pPr>
            <a:lvl9pPr marL="487436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6333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39470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51894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9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283" indent="0">
              <a:buNone/>
              <a:defRPr sz="1600"/>
            </a:lvl2pPr>
            <a:lvl3pPr marL="1218600" indent="0">
              <a:buNone/>
              <a:defRPr sz="1300"/>
            </a:lvl3pPr>
            <a:lvl4pPr marL="1827893" indent="0">
              <a:buNone/>
              <a:defRPr sz="1200"/>
            </a:lvl4pPr>
            <a:lvl5pPr marL="2437198" indent="0">
              <a:buNone/>
              <a:defRPr sz="1200"/>
            </a:lvl5pPr>
            <a:lvl6pPr marL="3046480" indent="0">
              <a:buNone/>
              <a:defRPr sz="1200"/>
            </a:lvl6pPr>
            <a:lvl7pPr marL="3655763" indent="0">
              <a:buNone/>
              <a:defRPr sz="1200"/>
            </a:lvl7pPr>
            <a:lvl8pPr marL="4265067" indent="0">
              <a:buNone/>
              <a:defRPr sz="1200"/>
            </a:lvl8pPr>
            <a:lvl9pPr marL="487436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278208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16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283" indent="0">
              <a:buNone/>
              <a:defRPr sz="3700"/>
            </a:lvl2pPr>
            <a:lvl3pPr marL="1218600" indent="0">
              <a:buNone/>
              <a:defRPr sz="3200"/>
            </a:lvl3pPr>
            <a:lvl4pPr marL="1827893" indent="0">
              <a:buNone/>
              <a:defRPr sz="2700"/>
            </a:lvl4pPr>
            <a:lvl5pPr marL="2437198" indent="0">
              <a:buNone/>
              <a:defRPr sz="2700"/>
            </a:lvl5pPr>
            <a:lvl6pPr marL="3046480" indent="0">
              <a:buNone/>
              <a:defRPr sz="2700"/>
            </a:lvl6pPr>
            <a:lvl7pPr marL="3655763" indent="0">
              <a:buNone/>
              <a:defRPr sz="2700"/>
            </a:lvl7pPr>
            <a:lvl8pPr marL="4265067" indent="0">
              <a:buNone/>
              <a:defRPr sz="2700"/>
            </a:lvl8pPr>
            <a:lvl9pPr marL="4874361" indent="0">
              <a:buNone/>
              <a:defRPr sz="27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4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283" indent="0">
              <a:buNone/>
              <a:defRPr sz="1600"/>
            </a:lvl2pPr>
            <a:lvl3pPr marL="1218600" indent="0">
              <a:buNone/>
              <a:defRPr sz="1300"/>
            </a:lvl3pPr>
            <a:lvl4pPr marL="1827893" indent="0">
              <a:buNone/>
              <a:defRPr sz="1200"/>
            </a:lvl4pPr>
            <a:lvl5pPr marL="2437198" indent="0">
              <a:buNone/>
              <a:defRPr sz="1200"/>
            </a:lvl5pPr>
            <a:lvl6pPr marL="3046480" indent="0">
              <a:buNone/>
              <a:defRPr sz="1200"/>
            </a:lvl6pPr>
            <a:lvl7pPr marL="3655763" indent="0">
              <a:buNone/>
              <a:defRPr sz="1200"/>
            </a:lvl7pPr>
            <a:lvl8pPr marL="4265067" indent="0">
              <a:buNone/>
              <a:defRPr sz="1200"/>
            </a:lvl8pPr>
            <a:lvl9pPr marL="487436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851803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35129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92B0C2-E3FE-5A44-BDDD-688AFCCF6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1FFD631-5187-DC33-E726-78161DC46F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6CCA35B-4038-E70B-C274-A8E944373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1D65-CE39-471A-A881-2F00CEF35CD6}" type="datetimeFigureOut">
              <a:rPr lang="pt-PT" smtClean="0"/>
              <a:t>18/04/2023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87BBD77-D49B-5C3C-6789-5B9A2EB77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C5E9C84-BC1A-F649-5BA2-E891FDA3A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9428-F997-40AE-B38D-5B3820CEA32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27803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361951"/>
            <a:ext cx="3048000" cy="6502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361951"/>
            <a:ext cx="8940800" cy="6502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05887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1" y="4406921"/>
            <a:ext cx="10363200" cy="1362075"/>
          </a:xfrm>
        </p:spPr>
        <p:txBody>
          <a:bodyPr/>
          <a:lstStyle>
            <a:lvl1pPr algn="l">
              <a:defRPr sz="6400" b="0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540333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8678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9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94157-EFE3-E14F-B3F8-69741AB6CC4C}" type="datetime1">
              <a:rPr lang="en-CA" smtClean="0"/>
              <a:t>2023-04-18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34500" y="6483352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AE46F59-3861-6E42-A467-79DF38701D6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292101" y="6540502"/>
            <a:ext cx="184722" cy="369330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730071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06D09-E3EE-A629-82C1-ABB40FE07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F3F7B9C-D589-6440-A343-B5BE86061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4F75556-B4BD-3EC0-6B4D-8B2306958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1D65-CE39-471A-A881-2F00CEF35CD6}" type="datetimeFigureOut">
              <a:rPr lang="pt-PT" smtClean="0"/>
              <a:t>18/04/2023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724ACC9-4DB0-0681-8EA4-17404FEC2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70AEFBB-7CF5-D6C9-55C9-6C58737A1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9428-F997-40AE-B38D-5B3820CEA32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16000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6B31EA-10BA-CCA9-BD22-244F2453C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5DB48A9-5DBA-7C20-8165-E0800BD79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D54010E0-F475-9F0B-5CBA-865090421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939E3F3E-4A90-7F50-1C15-9D5E213E8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1D65-CE39-471A-A881-2F00CEF35CD6}" type="datetimeFigureOut">
              <a:rPr lang="pt-PT" smtClean="0"/>
              <a:t>18/04/2023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36EF5EC-E72B-D9E5-1B97-CC2327BF6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738152D-BB84-0CC3-5F04-EA23B6356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9428-F997-40AE-B38D-5B3820CEA32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70824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690FF5-0382-5D04-8056-029FD10A3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0608981-7EEB-AFFE-DB5D-D64072470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8CC73364-50F4-6AA8-B090-F5E240F17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71A8A192-7110-08D3-DBF5-8214C2C1F5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C49BB623-A816-1626-34BA-DB003DE0B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09CBAE40-3EB1-147C-CE8C-C5B63CACE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1D65-CE39-471A-A881-2F00CEF35CD6}" type="datetimeFigureOut">
              <a:rPr lang="pt-PT" smtClean="0"/>
              <a:t>18/04/2023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37A2F471-0B59-D981-D8BC-E3539E7B0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DBEC2349-031C-4BF5-E190-986E65736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9428-F997-40AE-B38D-5B3820CEA32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33136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5F1927-7BB3-8D22-BE90-D55D78784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6621552B-8C28-68E4-AD5C-C1DFEBF14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1D65-CE39-471A-A881-2F00CEF35CD6}" type="datetimeFigureOut">
              <a:rPr lang="pt-PT" smtClean="0"/>
              <a:t>18/04/2023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16922A97-49B8-AF3C-2CDE-CBCACD206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A899D5B6-2EDC-16CE-3C44-B416310A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9428-F997-40AE-B38D-5B3820CEA32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41133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D1702FC-859C-A689-6EAA-68E9EC5F2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1D65-CE39-471A-A881-2F00CEF35CD6}" type="datetimeFigureOut">
              <a:rPr lang="pt-PT" smtClean="0"/>
              <a:t>18/04/2023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FCB70CA1-FEA3-6FAB-A46F-4BE4C3917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02290686-C0A7-19AA-2805-C35305B52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9428-F997-40AE-B38D-5B3820CEA32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44956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26218E-18EF-8FA2-C1FF-E3DDBEB00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6D0D744-49FA-C309-8735-9CE31FC6B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D61EAC37-F76B-C682-9C89-E8E8F14B0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61AB46AA-4BEB-1646-218D-4B12718E4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1D65-CE39-471A-A881-2F00CEF35CD6}" type="datetimeFigureOut">
              <a:rPr lang="pt-PT" smtClean="0"/>
              <a:t>18/04/2023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31AC648-6E2F-7DEB-C626-B45736A63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67D8385C-C39B-1CFE-A6A1-8EABDE414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9428-F997-40AE-B38D-5B3820CEA32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94550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1EF277-5A0A-71B6-E484-3EF9FD36E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F23E7D00-BA7D-6FCA-E37F-7AA49939A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D22A10D1-79DA-DE11-B022-E8CBDBABD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6B5368DB-58D9-0E77-E53F-4EE0D50D3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1D65-CE39-471A-A881-2F00CEF35CD6}" type="datetimeFigureOut">
              <a:rPr lang="pt-PT" smtClean="0"/>
              <a:t>18/04/2023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7452691-12F8-D098-C1AB-1BAD32644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375A7FCE-50B8-A6C9-70EC-F1FFA23EF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9428-F997-40AE-B38D-5B3820CEA32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13103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64A87F44-248E-36AC-92EF-4A655770A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A45C5E57-4EA0-977B-AB47-B3F3CDE5A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A7E6653-73FB-6408-4710-28AA097942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91D65-CE39-471A-A881-2F00CEF35CD6}" type="datetimeFigureOut">
              <a:rPr lang="pt-PT" smtClean="0"/>
              <a:t>18/04/2023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B6248F4-B277-9069-D745-6AA193FB6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9EBB2C0-A1F8-C21A-9768-8D66CE035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79428-F997-40AE-B38D-5B3820CEA32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570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36627"/>
            <a:ext cx="12192000" cy="602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179928" tIns="287859" rIns="179928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362043"/>
            <a:ext cx="955251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8B7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179928" tIns="45718" rIns="179928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284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cap="all" baseline="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ureauGrotesque-ThreeSeven" pitchFamily="2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ureauGrotesque-ThreeSeven" pitchFamily="2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ureauGrotesque-ThreeSeven" pitchFamily="2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ureauGrotesque-ThreeSeven" pitchFamily="2" charset="0"/>
          <a:ea typeface="ＭＳ Ｐゴシック" charset="0"/>
          <a:cs typeface="ＭＳ Ｐゴシック" charset="0"/>
        </a:defRPr>
      </a:lvl5pPr>
      <a:lvl6pPr marL="609283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ureauGrotesque-ThreeSeven" pitchFamily="2" charset="0"/>
        </a:defRPr>
      </a:lvl6pPr>
      <a:lvl7pPr marL="1218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ureauGrotesque-ThreeSeven" pitchFamily="2" charset="0"/>
        </a:defRPr>
      </a:lvl7pPr>
      <a:lvl8pPr marL="1827893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ureauGrotesque-ThreeSeven" pitchFamily="2" charset="0"/>
        </a:defRPr>
      </a:lvl8pPr>
      <a:lvl9pPr marL="2437198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ureauGrotesque-ThreeSeven" pitchFamily="2" charset="0"/>
        </a:defRPr>
      </a:lvl9pPr>
    </p:titleStyle>
    <p:bodyStyle>
      <a:lvl1pPr marL="241181" indent="-241181" algn="l" rtl="0" eaLnBrk="0" fontAlgn="base" hangingPunct="0">
        <a:spcBef>
          <a:spcPct val="25000"/>
        </a:spcBef>
        <a:spcAft>
          <a:spcPct val="0"/>
        </a:spcAft>
        <a:buChar char="•"/>
        <a:defRPr sz="2700">
          <a:solidFill>
            <a:schemeClr val="tx1"/>
          </a:solidFill>
          <a:latin typeface="Myriad Pro Light" pitchFamily="34" charset="0"/>
          <a:ea typeface="ＭＳ Ｐゴシック" charset="0"/>
          <a:cs typeface="Myriad Pro Light" pitchFamily="34" charset="0"/>
        </a:defRPr>
      </a:lvl1pPr>
      <a:lvl2pPr marL="723541" indent="-243297" algn="l" rtl="0" eaLnBrk="0" fontAlgn="base" hangingPunct="0">
        <a:spcBef>
          <a:spcPct val="25000"/>
        </a:spcBef>
        <a:spcAft>
          <a:spcPct val="0"/>
        </a:spcAft>
        <a:buChar char="–"/>
        <a:defRPr sz="2100">
          <a:solidFill>
            <a:schemeClr val="tx1"/>
          </a:solidFill>
          <a:latin typeface="Myriad Pro Light" pitchFamily="34" charset="0"/>
          <a:ea typeface="ＭＳ Ｐゴシック" charset="0"/>
        </a:defRPr>
      </a:lvl2pPr>
      <a:lvl3pPr marL="1193204" indent="-230610" algn="l" rtl="0" eaLnBrk="0" fontAlgn="base" hangingPunct="0">
        <a:spcBef>
          <a:spcPct val="20000"/>
        </a:spcBef>
        <a:spcAft>
          <a:spcPct val="0"/>
        </a:spcAft>
        <a:buChar char="•"/>
        <a:defRPr sz="1900">
          <a:solidFill>
            <a:schemeClr val="tx1"/>
          </a:solidFill>
          <a:latin typeface="Myriad Pro Light" pitchFamily="34" charset="0"/>
          <a:ea typeface="ＭＳ Ｐゴシック" charset="0"/>
        </a:defRPr>
      </a:lvl3pPr>
      <a:lvl4pPr marL="1675561" indent="-241181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Myriad Pro Light" pitchFamily="34" charset="0"/>
          <a:ea typeface="ＭＳ Ｐゴシック" charset="0"/>
        </a:defRPr>
      </a:lvl4pPr>
      <a:lvl5pPr marL="2157921" indent="-241181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Myriad Pro Light" pitchFamily="34" charset="0"/>
          <a:ea typeface="ＭＳ Ｐゴシック" charset="0"/>
        </a:defRPr>
      </a:lvl5pPr>
      <a:lvl6pPr marL="2767213" indent="-241181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6pPr>
      <a:lvl7pPr marL="3376520" indent="-241181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7pPr>
      <a:lvl8pPr marL="3985800" indent="-241181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8pPr>
      <a:lvl9pPr marL="4595106" indent="-241181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8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0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89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198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48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76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067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361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8.gif"/><Relationship Id="rId7" Type="http://schemas.openxmlformats.org/officeDocument/2006/relationships/image" Target="../media/image1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433A8235-A5BE-C01E-618D-E27B3B027224}"/>
              </a:ext>
            </a:extLst>
          </p:cNvPr>
          <p:cNvSpPr txBox="1"/>
          <p:nvPr/>
        </p:nvSpPr>
        <p:spPr>
          <a:xfrm>
            <a:off x="841970" y="3447600"/>
            <a:ext cx="6016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Century Gothic" panose="020B0502020202020204" pitchFamily="34" charset="0"/>
              </a:rPr>
              <a:t>Tema</a:t>
            </a:r>
            <a:r>
              <a:rPr lang="pt-PT" dirty="0">
                <a:solidFill>
                  <a:schemeClr val="bg1"/>
                </a:solidFill>
              </a:rPr>
              <a:t>: </a:t>
            </a:r>
            <a:r>
              <a:rPr lang="en-GB" b="1" dirty="0">
                <a:solidFill>
                  <a:schemeClr val="bg1"/>
                </a:solidFill>
              </a:rPr>
              <a:t>The regional development trap in the EU</a:t>
            </a:r>
          </a:p>
          <a:p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69532BE-85CB-53DA-2DA2-83B57D01FA50}"/>
              </a:ext>
            </a:extLst>
          </p:cNvPr>
          <p:cNvSpPr txBox="1"/>
          <p:nvPr/>
        </p:nvSpPr>
        <p:spPr>
          <a:xfrm>
            <a:off x="841971" y="4882731"/>
            <a:ext cx="4255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Autor</a:t>
            </a:r>
            <a:r>
              <a:rPr lang="pt-PT" sz="1600" dirty="0">
                <a:solidFill>
                  <a:schemeClr val="bg1"/>
                </a:solidFill>
              </a:rPr>
              <a:t>: </a:t>
            </a:r>
            <a:r>
              <a:rPr lang="pt-PT" sz="1600" b="1" dirty="0">
                <a:solidFill>
                  <a:schemeClr val="bg1"/>
                </a:solidFill>
              </a:rPr>
              <a:t>Andrés Rodríguez-Pose</a:t>
            </a:r>
          </a:p>
        </p:txBody>
      </p:sp>
    </p:spTree>
    <p:extLst>
      <p:ext uri="{BB962C8B-B14F-4D97-AF65-F5344CB8AC3E}">
        <p14:creationId xmlns:p14="http://schemas.microsoft.com/office/powerpoint/2010/main" val="2086560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527069" y="4677145"/>
            <a:ext cx="10614371" cy="1200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4" tIns="45719" rIns="91404" bIns="45719">
            <a:spAutoFit/>
          </a:bodyPr>
          <a:lstStyle>
            <a:lvl1pPr eaLnBrk="0" hangingPunct="0">
              <a:spcBef>
                <a:spcPct val="25000"/>
              </a:spcBef>
              <a:buChar char="•"/>
              <a:defRPr sz="2000">
                <a:solidFill>
                  <a:schemeClr val="tx1"/>
                </a:solidFill>
                <a:latin typeface="Minion Pro" pitchFamily="18" charset="0"/>
              </a:defRPr>
            </a:lvl1pPr>
            <a:lvl2pPr marL="742950" indent="-285750" eaLnBrk="0" hangingPunct="0">
              <a:spcBef>
                <a:spcPct val="25000"/>
              </a:spcBef>
              <a:buChar char="–"/>
              <a:defRPr sz="1600">
                <a:solidFill>
                  <a:schemeClr val="tx1"/>
                </a:solidFill>
                <a:latin typeface="Minion Pro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Minion Pro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Minion Pro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9pPr>
          </a:lstStyle>
          <a:p>
            <a:pPr marL="0" marR="0" lvl="0" indent="0" algn="l" defTabSz="9139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 pitchFamily="50" charset="0"/>
                <a:ea typeface="+mn-ea"/>
                <a:cs typeface="Gotham Light" pitchFamily="50" charset="0"/>
              </a:rPr>
              <a:t>D</a:t>
            </a:r>
            <a:r>
              <a:rPr kumimoji="0" lang="en-US" alt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 pitchFamily="50" charset="0"/>
                <a:ea typeface="+mn-ea"/>
                <a:cs typeface="Gotham Light" pitchFamily="50" charset="0"/>
              </a:rPr>
              <a:t>evelopment</a:t>
            </a:r>
            <a:r>
              <a:rPr kumimoji="0" lang="en-US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 pitchFamily="50" charset="0"/>
                <a:ea typeface="+mn-ea"/>
                <a:cs typeface="Gotham Light" pitchFamily="50" charset="0"/>
              </a:rPr>
              <a:t> trap in the EU</a:t>
            </a:r>
          </a:p>
        </p:txBody>
      </p:sp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440278" y="2668592"/>
            <a:ext cx="1673783" cy="244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4" tIns="45719" rIns="91404" bIns="45719">
            <a:spAutoFit/>
          </a:bodyPr>
          <a:lstStyle>
            <a:lvl1pPr eaLnBrk="0" hangingPunct="0">
              <a:spcBef>
                <a:spcPct val="25000"/>
              </a:spcBef>
              <a:buChar char="•"/>
              <a:defRPr sz="2000">
                <a:solidFill>
                  <a:schemeClr val="tx1"/>
                </a:solidFill>
                <a:latin typeface="Minion Pro" pitchFamily="18" charset="0"/>
              </a:defRPr>
            </a:lvl1pPr>
            <a:lvl2pPr marL="742950" indent="-285750" eaLnBrk="0" hangingPunct="0">
              <a:spcBef>
                <a:spcPct val="25000"/>
              </a:spcBef>
              <a:buChar char="–"/>
              <a:defRPr sz="1600">
                <a:solidFill>
                  <a:schemeClr val="tx1"/>
                </a:solidFill>
                <a:latin typeface="Minion Pro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Minion Pro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Minion Pro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9pPr>
          </a:lstStyle>
          <a:p>
            <a:pPr marL="0" marR="0" lvl="0" indent="0" algn="l" defTabSz="1218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5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ureauGrotesque-ThreeSeven"/>
                <a:ea typeface="+mn-ea"/>
                <a:cs typeface="Gotham Medium" pitchFamily="50" charset="0"/>
              </a:rPr>
              <a:t>4.</a:t>
            </a:r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3B530304-FE3E-DBC3-A544-7816D59F6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615" y="541240"/>
            <a:ext cx="4356000" cy="43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1988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5ED7C4C-FA94-4D17-2619-0D4A76245ADE}"/>
              </a:ext>
            </a:extLst>
          </p:cNvPr>
          <p:cNvGrpSpPr/>
          <p:nvPr/>
        </p:nvGrpSpPr>
        <p:grpSpPr>
          <a:xfrm>
            <a:off x="491054" y="951228"/>
            <a:ext cx="2464418" cy="952380"/>
            <a:chOff x="0" y="4865"/>
            <a:chExt cx="11209893" cy="95238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CF18735-8E48-E191-04DA-D3A504435E08}"/>
                </a:ext>
              </a:extLst>
            </p:cNvPr>
            <p:cNvSpPr/>
            <p:nvPr/>
          </p:nvSpPr>
          <p:spPr>
            <a:xfrm>
              <a:off x="0" y="4865"/>
              <a:ext cx="11209893" cy="952380"/>
            </a:xfrm>
            <a:prstGeom prst="roundRect">
              <a:avLst/>
            </a:prstGeom>
            <a:solidFill>
              <a:srgbClr val="1C94CA"/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</p:sp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id="{85088B1B-C18A-CCF1-17BC-B927321780E9}"/>
                </a:ext>
              </a:extLst>
            </p:cNvPr>
            <p:cNvSpPr/>
            <p:nvPr/>
          </p:nvSpPr>
          <p:spPr>
            <a:xfrm>
              <a:off x="46491" y="51356"/>
              <a:ext cx="11116911" cy="85939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marL="0" marR="0" lvl="0" indent="0" algn="ctr" defTabSz="1644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tham Light"/>
                  <a:ea typeface="+mn-ea"/>
                  <a:cs typeface="+mn-cs"/>
                </a:rPr>
                <a:t>Risk</a:t>
              </a:r>
              <a:endParaRPr kumimoji="0" lang="es-E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/>
                <a:ea typeface="+mn-ea"/>
                <a:cs typeface="+mn-cs"/>
              </a:endParaRPr>
            </a:p>
          </p:txBody>
        </p:sp>
      </p:grpSp>
      <p:pic>
        <p:nvPicPr>
          <p:cNvPr id="20" name="Content Placeholder 5">
            <a:extLst>
              <a:ext uri="{FF2B5EF4-FFF2-40B4-BE49-F238E27FC236}">
                <a16:creationId xmlns:a16="http://schemas.microsoft.com/office/drawing/2014/main" id="{08ABA5EB-C219-E071-9A2D-E721A991B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201" y="604180"/>
            <a:ext cx="4519597" cy="6300000"/>
          </a:xfrm>
          <a:prstGeom prst="rect">
            <a:avLst/>
          </a:prstGeom>
          <a:noFill/>
        </p:spPr>
      </p:pic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9F8D293F-3F10-3526-189B-969E19C04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9DA97C-2C26-47A5-AFB3-CBDE1A384709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4290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5ED7C4C-FA94-4D17-2619-0D4A76245ADE}"/>
              </a:ext>
            </a:extLst>
          </p:cNvPr>
          <p:cNvGrpSpPr/>
          <p:nvPr/>
        </p:nvGrpSpPr>
        <p:grpSpPr>
          <a:xfrm>
            <a:off x="491054" y="951228"/>
            <a:ext cx="2464418" cy="952380"/>
            <a:chOff x="0" y="4865"/>
            <a:chExt cx="11209893" cy="95238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CF18735-8E48-E191-04DA-D3A504435E08}"/>
                </a:ext>
              </a:extLst>
            </p:cNvPr>
            <p:cNvSpPr/>
            <p:nvPr/>
          </p:nvSpPr>
          <p:spPr>
            <a:xfrm>
              <a:off x="0" y="4865"/>
              <a:ext cx="11209893" cy="952380"/>
            </a:xfrm>
            <a:prstGeom prst="roundRect">
              <a:avLst/>
            </a:prstGeom>
            <a:solidFill>
              <a:srgbClr val="1C94CA"/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</p:sp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id="{85088B1B-C18A-CCF1-17BC-B927321780E9}"/>
                </a:ext>
              </a:extLst>
            </p:cNvPr>
            <p:cNvSpPr/>
            <p:nvPr/>
          </p:nvSpPr>
          <p:spPr>
            <a:xfrm>
              <a:off x="46491" y="51356"/>
              <a:ext cx="11116911" cy="85939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marL="0" marR="0" lvl="0" indent="0" algn="ctr" defTabSz="1644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tham Light"/>
                  <a:ea typeface="+mn-ea"/>
                  <a:cs typeface="+mn-cs"/>
                </a:rPr>
                <a:t>Intensity</a:t>
              </a:r>
              <a:endParaRPr kumimoji="0" lang="es-E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/>
                <a:ea typeface="+mn-ea"/>
                <a:cs typeface="+mn-cs"/>
              </a:endParaRPr>
            </a:p>
          </p:txBody>
        </p:sp>
      </p:grpSp>
      <p:pic>
        <p:nvPicPr>
          <p:cNvPr id="20" name="Content Placeholder 5">
            <a:extLst>
              <a:ext uri="{FF2B5EF4-FFF2-40B4-BE49-F238E27FC236}">
                <a16:creationId xmlns:a16="http://schemas.microsoft.com/office/drawing/2014/main" id="{08ABA5EB-C219-E071-9A2D-E721A991B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201" y="604180"/>
            <a:ext cx="4519597" cy="6300000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4302A3-6611-296B-D19F-41EFC0828D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7416" y="604180"/>
            <a:ext cx="4519280" cy="63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01F1D5ED-551E-D7FF-1DF1-1285252E3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9DA97C-2C26-47A5-AFB3-CBDE1A384709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2609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5ED7C4C-FA94-4D17-2619-0D4A76245ADE}"/>
              </a:ext>
            </a:extLst>
          </p:cNvPr>
          <p:cNvGrpSpPr/>
          <p:nvPr/>
        </p:nvGrpSpPr>
        <p:grpSpPr>
          <a:xfrm>
            <a:off x="491054" y="951228"/>
            <a:ext cx="2464418" cy="952380"/>
            <a:chOff x="0" y="4865"/>
            <a:chExt cx="11209893" cy="95238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CF18735-8E48-E191-04DA-D3A504435E08}"/>
                </a:ext>
              </a:extLst>
            </p:cNvPr>
            <p:cNvSpPr/>
            <p:nvPr/>
          </p:nvSpPr>
          <p:spPr>
            <a:xfrm>
              <a:off x="0" y="4865"/>
              <a:ext cx="11209893" cy="952380"/>
            </a:xfrm>
            <a:prstGeom prst="roundRect">
              <a:avLst/>
            </a:prstGeom>
            <a:solidFill>
              <a:srgbClr val="1C94CA"/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</p:sp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id="{85088B1B-C18A-CCF1-17BC-B927321780E9}"/>
                </a:ext>
              </a:extLst>
            </p:cNvPr>
            <p:cNvSpPr/>
            <p:nvPr/>
          </p:nvSpPr>
          <p:spPr>
            <a:xfrm>
              <a:off x="46491" y="51356"/>
              <a:ext cx="11116911" cy="85939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marL="0" marR="0" lvl="0" indent="0" algn="ctr" defTabSz="1644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tham Light"/>
                  <a:ea typeface="+mn-ea"/>
                  <a:cs typeface="+mn-cs"/>
                </a:rPr>
                <a:t>Length</a:t>
              </a:r>
              <a:endParaRPr kumimoji="0" lang="es-E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/>
                <a:ea typeface="+mn-ea"/>
                <a:cs typeface="+mn-cs"/>
              </a:endParaRPr>
            </a:p>
          </p:txBody>
        </p:sp>
      </p:grpSp>
      <p:pic>
        <p:nvPicPr>
          <p:cNvPr id="20" name="Content Placeholder 5">
            <a:extLst>
              <a:ext uri="{FF2B5EF4-FFF2-40B4-BE49-F238E27FC236}">
                <a16:creationId xmlns:a16="http://schemas.microsoft.com/office/drawing/2014/main" id="{08ABA5EB-C219-E071-9A2D-E721A991B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201" y="604180"/>
            <a:ext cx="4519597" cy="6300000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84A78D-02F7-89A6-D10D-38E328539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976" y="604180"/>
            <a:ext cx="4518822" cy="6300000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82CC1E23-1FC1-21DD-DF1A-A8AC55B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9DA97C-2C26-47A5-AFB3-CBDE1A384709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4275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36294B-59F2-24F7-F4F7-14526F1C7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569" y="935063"/>
            <a:ext cx="6760564" cy="5760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5ED7C4C-FA94-4D17-2619-0D4A76245ADE}"/>
              </a:ext>
            </a:extLst>
          </p:cNvPr>
          <p:cNvGrpSpPr/>
          <p:nvPr/>
        </p:nvGrpSpPr>
        <p:grpSpPr>
          <a:xfrm>
            <a:off x="64657" y="951227"/>
            <a:ext cx="6031343" cy="902066"/>
            <a:chOff x="0" y="4864"/>
            <a:chExt cx="11209893" cy="3251318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CF18735-8E48-E191-04DA-D3A504435E08}"/>
                </a:ext>
              </a:extLst>
            </p:cNvPr>
            <p:cNvSpPr/>
            <p:nvPr/>
          </p:nvSpPr>
          <p:spPr>
            <a:xfrm>
              <a:off x="0" y="4864"/>
              <a:ext cx="11209893" cy="3204825"/>
            </a:xfrm>
            <a:prstGeom prst="roundRect">
              <a:avLst/>
            </a:prstGeom>
            <a:solidFill>
              <a:srgbClr val="1C94CA"/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</p:sp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id="{85088B1B-C18A-CCF1-17BC-B927321780E9}"/>
                </a:ext>
              </a:extLst>
            </p:cNvPr>
            <p:cNvSpPr/>
            <p:nvPr/>
          </p:nvSpPr>
          <p:spPr>
            <a:xfrm>
              <a:off x="46491" y="51357"/>
              <a:ext cx="11116912" cy="320482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marL="0" marR="0" lvl="0" indent="0" algn="ctr" defTabSz="1644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tham Light"/>
                  <a:ea typeface="+mn-ea"/>
                  <a:cs typeface="+mn-cs"/>
                </a:rPr>
                <a:t>A dynamic phenomenon</a:t>
              </a:r>
              <a:endParaRPr kumimoji="0" lang="es-E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44976FB-2C3E-953F-38AD-6F78AF8D8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3180"/>
            <a:ext cx="2997413" cy="3600000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59C89A64-902E-078B-EAEA-25C368F8B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9DA97C-2C26-47A5-AFB3-CBDE1A384709}" type="slidenum">
              <a:rPr lang="en-GB" smtClean="0"/>
              <a:t>14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64E8E8-16FF-977A-9B1D-1736D995B4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413" y="2713180"/>
            <a:ext cx="2997413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30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5ED7C4C-FA94-4D17-2619-0D4A76245ADE}"/>
              </a:ext>
            </a:extLst>
          </p:cNvPr>
          <p:cNvGrpSpPr/>
          <p:nvPr/>
        </p:nvGrpSpPr>
        <p:grpSpPr>
          <a:xfrm>
            <a:off x="2772703" y="711531"/>
            <a:ext cx="6646593" cy="952380"/>
            <a:chOff x="0" y="4865"/>
            <a:chExt cx="11209893" cy="95238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CF18735-8E48-E191-04DA-D3A504435E08}"/>
                </a:ext>
              </a:extLst>
            </p:cNvPr>
            <p:cNvSpPr/>
            <p:nvPr/>
          </p:nvSpPr>
          <p:spPr>
            <a:xfrm>
              <a:off x="0" y="4865"/>
              <a:ext cx="11209893" cy="952380"/>
            </a:xfrm>
            <a:prstGeom prst="roundRect">
              <a:avLst/>
            </a:prstGeom>
            <a:solidFill>
              <a:srgbClr val="1C94CA"/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</p:sp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id="{85088B1B-C18A-CCF1-17BC-B927321780E9}"/>
                </a:ext>
              </a:extLst>
            </p:cNvPr>
            <p:cNvSpPr/>
            <p:nvPr/>
          </p:nvSpPr>
          <p:spPr>
            <a:xfrm>
              <a:off x="46492" y="51356"/>
              <a:ext cx="11116913" cy="85939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marL="0" marR="0" lvl="0" indent="0" algn="ctr" defTabSz="1644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tham Light"/>
                  <a:ea typeface="+mn-ea"/>
                  <a:cs typeface="+mn-cs"/>
                </a:rPr>
                <a:t>With changes in intensity</a:t>
              </a:r>
              <a:endParaRPr kumimoji="0" lang="es-E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/>
                <a:ea typeface="+mn-ea"/>
                <a:cs typeface="+mn-cs"/>
              </a:endParaRPr>
            </a:p>
          </p:txBody>
        </p:sp>
      </p:grp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9F8D293F-3F10-3526-189B-969E19C04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9DA97C-2C26-47A5-AFB3-CBDE1A3847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map of europe with red and grey colors&#10;&#10;Description automatically generated with low confidence">
            <a:extLst>
              <a:ext uri="{FF2B5EF4-FFF2-40B4-BE49-F238E27FC236}">
                <a16:creationId xmlns:a16="http://schemas.microsoft.com/office/drawing/2014/main" id="{2D5EBE78-A8BE-0B5B-4E14-F6483E368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0" y="1710000"/>
            <a:ext cx="3693170" cy="5148000"/>
          </a:xfrm>
          <a:prstGeom prst="rect">
            <a:avLst/>
          </a:prstGeom>
        </p:spPr>
      </p:pic>
      <p:pic>
        <p:nvPicPr>
          <p:cNvPr id="7" name="Picture 6" descr="A map of europe with red and grey colors&#10;&#10;Description automatically generated with low confidence">
            <a:extLst>
              <a:ext uri="{FF2B5EF4-FFF2-40B4-BE49-F238E27FC236}">
                <a16:creationId xmlns:a16="http://schemas.microsoft.com/office/drawing/2014/main" id="{07A344AE-57ED-9E3E-1904-72F38DB26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413" y="1710000"/>
            <a:ext cx="3693171" cy="5148000"/>
          </a:xfrm>
          <a:prstGeom prst="rect">
            <a:avLst/>
          </a:prstGeom>
        </p:spPr>
      </p:pic>
      <p:pic>
        <p:nvPicPr>
          <p:cNvPr id="9" name="Picture 8" descr="A map of europe with red and grey colors&#10;&#10;Description automatically generated with low confidence">
            <a:extLst>
              <a:ext uri="{FF2B5EF4-FFF2-40B4-BE49-F238E27FC236}">
                <a16:creationId xmlns:a16="http://schemas.microsoft.com/office/drawing/2014/main" id="{4D7EAA5E-4C82-F7F2-AA1B-A0065BB4CE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549" y="1710000"/>
            <a:ext cx="3693171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59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00B7025-DC31-3023-9080-2D3AD6171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201" y="604180"/>
            <a:ext cx="4598328" cy="6300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CA36201-0C65-404C-28E2-A161758A4997}"/>
              </a:ext>
            </a:extLst>
          </p:cNvPr>
          <p:cNvGrpSpPr/>
          <p:nvPr/>
        </p:nvGrpSpPr>
        <p:grpSpPr>
          <a:xfrm>
            <a:off x="64657" y="951226"/>
            <a:ext cx="3685309" cy="2604773"/>
            <a:chOff x="0" y="4864"/>
            <a:chExt cx="11209893" cy="3251318"/>
          </a:xfrm>
        </p:grpSpPr>
        <p:sp>
          <p:nvSpPr>
            <p:cNvPr id="7" name="Rounded Rectangle 4">
              <a:extLst>
                <a:ext uri="{FF2B5EF4-FFF2-40B4-BE49-F238E27FC236}">
                  <a16:creationId xmlns:a16="http://schemas.microsoft.com/office/drawing/2014/main" id="{778F7276-2CCE-1AFA-4907-4C29C48DC281}"/>
                </a:ext>
              </a:extLst>
            </p:cNvPr>
            <p:cNvSpPr/>
            <p:nvPr/>
          </p:nvSpPr>
          <p:spPr>
            <a:xfrm>
              <a:off x="0" y="4864"/>
              <a:ext cx="11209893" cy="3204825"/>
            </a:xfrm>
            <a:prstGeom prst="roundRect">
              <a:avLst/>
            </a:prstGeom>
            <a:solidFill>
              <a:srgbClr val="1C94CA"/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218E1357-5A85-5321-296A-55A46F4D5A08}"/>
                </a:ext>
              </a:extLst>
            </p:cNvPr>
            <p:cNvSpPr/>
            <p:nvPr/>
          </p:nvSpPr>
          <p:spPr>
            <a:xfrm>
              <a:off x="46491" y="51357"/>
              <a:ext cx="11116912" cy="320482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marL="0" marR="0" lvl="0" indent="0" algn="ctr" defTabSz="1644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tham Light"/>
                  <a:ea typeface="+mn-ea"/>
                  <a:cs typeface="+mn-cs"/>
                </a:rPr>
                <a:t>Happening at different levels of development</a:t>
              </a:r>
              <a:endParaRPr kumimoji="0" lang="es-E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/>
                <a:ea typeface="+mn-ea"/>
                <a:cs typeface="+mn-cs"/>
              </a:endParaRPr>
            </a:p>
          </p:txBody>
        </p:sp>
      </p:grp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FADF3FE5-5A1E-4F6D-EC40-289702CB7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9DA97C-2C26-47A5-AFB3-CBDE1A384709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1094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527069" y="4677145"/>
            <a:ext cx="8015135" cy="1200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4" tIns="45719" rIns="91404" bIns="45719">
            <a:spAutoFit/>
          </a:bodyPr>
          <a:lstStyle>
            <a:lvl1pPr eaLnBrk="0" hangingPunct="0">
              <a:spcBef>
                <a:spcPct val="25000"/>
              </a:spcBef>
              <a:buChar char="•"/>
              <a:defRPr sz="2000">
                <a:solidFill>
                  <a:schemeClr val="tx1"/>
                </a:solidFill>
                <a:latin typeface="Minion Pro" pitchFamily="18" charset="0"/>
              </a:defRPr>
            </a:lvl1pPr>
            <a:lvl2pPr marL="742950" indent="-285750" eaLnBrk="0" hangingPunct="0">
              <a:spcBef>
                <a:spcPct val="25000"/>
              </a:spcBef>
              <a:buChar char="–"/>
              <a:defRPr sz="1600">
                <a:solidFill>
                  <a:schemeClr val="tx1"/>
                </a:solidFill>
                <a:latin typeface="Minion Pro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Minion Pro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Minion Pro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9pPr>
          </a:lstStyle>
          <a:p>
            <a:pPr marL="0" marR="0" lvl="0" indent="0" algn="l" defTabSz="9139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 pitchFamily="50" charset="0"/>
                <a:ea typeface="+mn-ea"/>
                <a:cs typeface="Gotham Light" pitchFamily="50" charset="0"/>
              </a:rPr>
              <a:t>Key policy takeaways</a:t>
            </a:r>
          </a:p>
        </p:txBody>
      </p:sp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440278" y="2668592"/>
            <a:ext cx="1673783" cy="244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4" tIns="45719" rIns="91404" bIns="45719">
            <a:spAutoFit/>
          </a:bodyPr>
          <a:lstStyle>
            <a:lvl1pPr eaLnBrk="0" hangingPunct="0">
              <a:spcBef>
                <a:spcPct val="25000"/>
              </a:spcBef>
              <a:buChar char="•"/>
              <a:defRPr sz="2000">
                <a:solidFill>
                  <a:schemeClr val="tx1"/>
                </a:solidFill>
                <a:latin typeface="Minion Pro" pitchFamily="18" charset="0"/>
              </a:defRPr>
            </a:lvl1pPr>
            <a:lvl2pPr marL="742950" indent="-285750" eaLnBrk="0" hangingPunct="0">
              <a:spcBef>
                <a:spcPct val="25000"/>
              </a:spcBef>
              <a:buChar char="–"/>
              <a:defRPr sz="1600">
                <a:solidFill>
                  <a:schemeClr val="tx1"/>
                </a:solidFill>
                <a:latin typeface="Minion Pro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Minion Pro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Minion Pro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9pPr>
          </a:lstStyle>
          <a:p>
            <a:pPr marL="0" marR="0" lvl="0" indent="0" algn="l" defTabSz="1218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5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ureauGrotesque-ThreeSeven"/>
                <a:ea typeface="+mn-ea"/>
                <a:cs typeface="Gotham Medium" pitchFamily="50" charset="0"/>
              </a:rPr>
              <a:t>5.</a:t>
            </a:r>
          </a:p>
        </p:txBody>
      </p:sp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DD1E3D0A-B319-FE38-CF69-88B76E175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370" y="370235"/>
            <a:ext cx="4359600" cy="43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1582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3BFD77C-806D-374F-4FE4-C451DF284ADE}"/>
              </a:ext>
            </a:extLst>
          </p:cNvPr>
          <p:cNvGrpSpPr/>
          <p:nvPr/>
        </p:nvGrpSpPr>
        <p:grpSpPr>
          <a:xfrm>
            <a:off x="491053" y="655663"/>
            <a:ext cx="11209893" cy="767218"/>
            <a:chOff x="0" y="4865"/>
            <a:chExt cx="11209893" cy="952380"/>
          </a:xfrm>
        </p:grpSpPr>
        <p:sp>
          <p:nvSpPr>
            <p:cNvPr id="3" name="Rounded Rectangle 4">
              <a:extLst>
                <a:ext uri="{FF2B5EF4-FFF2-40B4-BE49-F238E27FC236}">
                  <a16:creationId xmlns:a16="http://schemas.microsoft.com/office/drawing/2014/main" id="{D84045D3-5A56-5544-280E-24F883B5AB7A}"/>
                </a:ext>
              </a:extLst>
            </p:cNvPr>
            <p:cNvSpPr/>
            <p:nvPr/>
          </p:nvSpPr>
          <p:spPr>
            <a:xfrm>
              <a:off x="0" y="4865"/>
              <a:ext cx="11209893" cy="952380"/>
            </a:xfrm>
            <a:prstGeom prst="roundRect">
              <a:avLst/>
            </a:prstGeom>
            <a:solidFill>
              <a:srgbClr val="1C94C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>
              <a:extLst>
                <a:ext uri="{FF2B5EF4-FFF2-40B4-BE49-F238E27FC236}">
                  <a16:creationId xmlns:a16="http://schemas.microsoft.com/office/drawing/2014/main" id="{D82B23EE-853D-BDB8-7D04-F466B02B60CE}"/>
                </a:ext>
              </a:extLst>
            </p:cNvPr>
            <p:cNvSpPr/>
            <p:nvPr/>
          </p:nvSpPr>
          <p:spPr>
            <a:xfrm>
              <a:off x="46491" y="51356"/>
              <a:ext cx="11116911" cy="8593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marL="0" marR="0" lvl="0" indent="0" algn="ctr" defTabSz="1644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Light"/>
                  <a:ea typeface="+mn-ea"/>
                  <a:cs typeface="+mn-cs"/>
                </a:rPr>
                <a:t>Key policy takeaways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6B5A784-B89B-E299-3020-32B220F11584}"/>
              </a:ext>
            </a:extLst>
          </p:cNvPr>
          <p:cNvSpPr txBox="1"/>
          <p:nvPr/>
        </p:nvSpPr>
        <p:spPr>
          <a:xfrm>
            <a:off x="791935" y="1898837"/>
            <a:ext cx="10744200" cy="2599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ts val="1000"/>
              </a:spcBef>
              <a:buClr>
                <a:srgbClr val="1C94CA"/>
              </a:buClr>
              <a:buSzPct val="100000"/>
              <a:buFont typeface="Arial" panose="020B0604020202020204" pitchFamily="34" charset="0"/>
              <a:buChar char="●"/>
              <a:defRPr/>
            </a:pPr>
            <a:r>
              <a:rPr lang="en-GB" sz="2400" b="1" dirty="0">
                <a:solidFill>
                  <a:prstClr val="black"/>
                </a:solidFill>
                <a:latin typeface="Gotham Light"/>
                <a:cs typeface="Times New Roman" panose="02020603050405020304" pitchFamily="18" charset="0"/>
              </a:rPr>
              <a:t>Regional dynamics as a base for policy thinking (vs. the dominant static view)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Clr>
                <a:srgbClr val="1C94CA"/>
              </a:buClr>
              <a:buSzPct val="100000"/>
              <a:buFont typeface="Arial" panose="020B0604020202020204" pitchFamily="34" charset="0"/>
              <a:buChar char="●"/>
              <a:defRPr/>
            </a:pPr>
            <a:r>
              <a:rPr lang="en-GB" sz="2400" b="1" dirty="0">
                <a:solidFill>
                  <a:prstClr val="black"/>
                </a:solidFill>
                <a:latin typeface="Gotham Light"/>
                <a:cs typeface="Times New Roman" panose="02020603050405020304" pitchFamily="18" charset="0"/>
              </a:rPr>
              <a:t>Development traps can take place at all income levels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Clr>
                <a:srgbClr val="1C94CA"/>
              </a:buClr>
              <a:buSzPct val="100000"/>
              <a:buFont typeface="Arial" panose="020B0604020202020204" pitchFamily="34" charset="0"/>
              <a:buChar char="●"/>
              <a:defRPr/>
            </a:pPr>
            <a:r>
              <a:rPr lang="en-GB" sz="2400" b="1" dirty="0">
                <a:solidFill>
                  <a:prstClr val="black"/>
                </a:solidFill>
                <a:latin typeface="Gotham Light"/>
                <a:cs typeface="Times New Roman" panose="02020603050405020304" pitchFamily="18" charset="0"/>
              </a:rPr>
              <a:t>Need to address this important gap in policy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Clr>
                <a:srgbClr val="1C94CA"/>
              </a:buClr>
              <a:buSzPct val="100000"/>
              <a:buFont typeface="Arial" panose="020B0604020202020204" pitchFamily="34" charset="0"/>
              <a:buChar char="●"/>
              <a:defRPr/>
            </a:pPr>
            <a:r>
              <a:rPr lang="en-GB" sz="2400" b="1" dirty="0">
                <a:solidFill>
                  <a:prstClr val="black"/>
                </a:solidFill>
                <a:latin typeface="Gotham Light"/>
                <a:cs typeface="Times New Roman" panose="02020603050405020304" pitchFamily="18" charset="0"/>
              </a:rPr>
              <a:t>Using fundamentally a place-sensitive approach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Clr>
                <a:srgbClr val="1C94CA"/>
              </a:buClr>
              <a:buSzPct val="100000"/>
              <a:buFont typeface="Arial" panose="020B0604020202020204" pitchFamily="34" charset="0"/>
              <a:buChar char="●"/>
              <a:defRPr/>
            </a:pPr>
            <a:r>
              <a:rPr lang="en-GB" sz="2400" b="1" dirty="0">
                <a:solidFill>
                  <a:prstClr val="black"/>
                </a:solidFill>
                <a:latin typeface="Gotham Light"/>
                <a:cs typeface="Times New Roman" panose="02020603050405020304" pitchFamily="18" charset="0"/>
              </a:rPr>
              <a:t>Important source of discontent: People in trapped regions feel they don’t matter (or are left behind)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BC1B70-BD32-805F-3382-0EDCD9723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9DA97C-2C26-47A5-AFB3-CBDE1A384709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855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5E20DF7-204E-81C6-939C-312ABAB0A9D3}"/>
              </a:ext>
            </a:extLst>
          </p:cNvPr>
          <p:cNvSpPr txBox="1"/>
          <p:nvPr/>
        </p:nvSpPr>
        <p:spPr>
          <a:xfrm>
            <a:off x="838795" y="3086320"/>
            <a:ext cx="518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5400" dirty="0">
                <a:solidFill>
                  <a:schemeClr val="bg1"/>
                </a:solidFill>
                <a:latin typeface="Century Gothic" panose="020B0502020202020204" pitchFamily="34" charset="0"/>
              </a:rPr>
              <a:t>Obrigado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3B0AFC9-7068-829D-42C9-88932EDFEF6B}"/>
              </a:ext>
            </a:extLst>
          </p:cNvPr>
          <p:cNvSpPr txBox="1"/>
          <p:nvPr/>
        </p:nvSpPr>
        <p:spPr>
          <a:xfrm>
            <a:off x="838795" y="5235833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Century Gothic" panose="020B0502020202020204" pitchFamily="34" charset="0"/>
              </a:rPr>
              <a:t>Contactos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932317D-313A-02EE-77EA-1A68FD4C8A16}"/>
              </a:ext>
            </a:extLst>
          </p:cNvPr>
          <p:cNvSpPr txBox="1"/>
          <p:nvPr/>
        </p:nvSpPr>
        <p:spPr>
          <a:xfrm>
            <a:off x="838795" y="5679019"/>
            <a:ext cx="4348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altLang="en-US" b="1" dirty="0">
                <a:solidFill>
                  <a:schemeClr val="bg1"/>
                </a:solidFill>
              </a:rPr>
              <a:t>@rodriguez_pose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8D88273-D879-D709-447D-FBF7EB3BB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577" y="5660772"/>
            <a:ext cx="396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0735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527069" y="4677145"/>
            <a:ext cx="4964300" cy="1200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4" tIns="45719" rIns="91404" bIns="45719">
            <a:spAutoFit/>
          </a:bodyPr>
          <a:lstStyle>
            <a:lvl1pPr eaLnBrk="0" hangingPunct="0">
              <a:spcBef>
                <a:spcPct val="25000"/>
              </a:spcBef>
              <a:buChar char="•"/>
              <a:defRPr sz="2000">
                <a:solidFill>
                  <a:schemeClr val="tx1"/>
                </a:solidFill>
                <a:latin typeface="Minion Pro" pitchFamily="18" charset="0"/>
              </a:defRPr>
            </a:lvl1pPr>
            <a:lvl2pPr marL="742950" indent="-285750" eaLnBrk="0" hangingPunct="0">
              <a:spcBef>
                <a:spcPct val="25000"/>
              </a:spcBef>
              <a:buChar char="–"/>
              <a:defRPr sz="1600">
                <a:solidFill>
                  <a:schemeClr val="tx1"/>
                </a:solidFill>
                <a:latin typeface="Minion Pro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Minion Pro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Minion Pro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9pPr>
          </a:lstStyle>
          <a:p>
            <a:pPr marL="0" marR="0" lvl="0" indent="0" algn="l" defTabSz="9139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 pitchFamily="50" charset="0"/>
                <a:ea typeface="+mn-ea"/>
                <a:cs typeface="Gotham Light" pitchFamily="50" charset="0"/>
              </a:rPr>
              <a:t>The problem</a:t>
            </a:r>
          </a:p>
        </p:txBody>
      </p:sp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440278" y="2668592"/>
            <a:ext cx="1673783" cy="244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4" tIns="45719" rIns="91404" bIns="45719">
            <a:spAutoFit/>
          </a:bodyPr>
          <a:lstStyle>
            <a:lvl1pPr eaLnBrk="0" hangingPunct="0">
              <a:spcBef>
                <a:spcPct val="25000"/>
              </a:spcBef>
              <a:buChar char="•"/>
              <a:defRPr sz="2000">
                <a:solidFill>
                  <a:schemeClr val="tx1"/>
                </a:solidFill>
                <a:latin typeface="Minion Pro" pitchFamily="18" charset="0"/>
              </a:defRPr>
            </a:lvl1pPr>
            <a:lvl2pPr marL="742950" indent="-285750" eaLnBrk="0" hangingPunct="0">
              <a:spcBef>
                <a:spcPct val="25000"/>
              </a:spcBef>
              <a:buChar char="–"/>
              <a:defRPr sz="1600">
                <a:solidFill>
                  <a:schemeClr val="tx1"/>
                </a:solidFill>
                <a:latin typeface="Minion Pro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Minion Pro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Minion Pro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9pPr>
          </a:lstStyle>
          <a:p>
            <a:pPr marL="0" marR="0" lvl="0" indent="0" algn="l" defTabSz="1218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5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ureauGrotesque-ThreeSeven"/>
                <a:ea typeface="+mn-ea"/>
                <a:cs typeface="Gotham Medium" pitchFamily="50" charset="0"/>
              </a:rPr>
              <a:t>1.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ADB354D-BFCD-5DDA-6F41-1E7580143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615" y="763592"/>
            <a:ext cx="4359600" cy="43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3810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0">
            <a:extLst>
              <a:ext uri="{FF2B5EF4-FFF2-40B4-BE49-F238E27FC236}">
                <a16:creationId xmlns:a16="http://schemas.microsoft.com/office/drawing/2014/main" id="{F1AB3FAE-8B6F-81DA-B812-D45479EF7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050" y="2202428"/>
            <a:ext cx="10523900" cy="4233673"/>
          </a:xfrm>
        </p:spPr>
        <p:txBody>
          <a:bodyPr/>
          <a:lstStyle/>
          <a:p>
            <a:endParaRPr lang="pt-PT" dirty="0"/>
          </a:p>
        </p:txBody>
      </p:sp>
      <p:pic>
        <p:nvPicPr>
          <p:cNvPr id="2" name="Picture 1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1F310024-A721-C6C8-66D0-D48F705F0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261" y="1456757"/>
            <a:ext cx="2186110" cy="22665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D777B8-F5AB-C5A2-356C-BA67A8D0A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36" y="1531854"/>
            <a:ext cx="8394192" cy="53741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4CE3B2-89CF-CFA5-5A5C-BFFA1AA83D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3261" y="3778149"/>
            <a:ext cx="2889630" cy="27257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06FC26-031F-D232-92CD-282458EFEDA7}"/>
              </a:ext>
            </a:extLst>
          </p:cNvPr>
          <p:cNvSpPr txBox="1"/>
          <p:nvPr/>
        </p:nvSpPr>
        <p:spPr>
          <a:xfrm>
            <a:off x="6578599" y="6603067"/>
            <a:ext cx="41656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McKinsey Global </a:t>
            </a:r>
            <a:r>
              <a:rPr lang="es-ES" sz="1100" dirty="0" err="1"/>
              <a:t>Institute</a:t>
            </a:r>
            <a:r>
              <a:rPr lang="es-ES" sz="1100" dirty="0"/>
              <a:t>, 2023</a:t>
            </a:r>
            <a:endParaRPr lang="en-GB" sz="11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37C57FC-1EF8-BCAE-67C0-22102134BDFE}"/>
              </a:ext>
            </a:extLst>
          </p:cNvPr>
          <p:cNvSpPr/>
          <p:nvPr/>
        </p:nvSpPr>
        <p:spPr>
          <a:xfrm>
            <a:off x="3753403" y="3027116"/>
            <a:ext cx="1714336" cy="1502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B23B9A81-B964-4381-ECEC-E41B27DDD1E3}"/>
              </a:ext>
            </a:extLst>
          </p:cNvPr>
          <p:cNvSpPr>
            <a:spLocks noChangeArrowheads="1"/>
          </p:cNvSpPr>
          <p:nvPr/>
        </p:nvSpPr>
        <p:spPr bwMode="auto">
          <a:xfrm rot="21105163">
            <a:off x="5486691" y="3381900"/>
            <a:ext cx="3985502" cy="261172"/>
          </a:xfrm>
          <a:prstGeom prst="rightArrow">
            <a:avLst>
              <a:gd name="adj1" fmla="val 50000"/>
              <a:gd name="adj2" fmla="val 104142"/>
            </a:avLst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GB" sz="1400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B01307C-C380-53B8-0DCC-22D8C2CC3877}"/>
              </a:ext>
            </a:extLst>
          </p:cNvPr>
          <p:cNvGrpSpPr/>
          <p:nvPr/>
        </p:nvGrpSpPr>
        <p:grpSpPr>
          <a:xfrm>
            <a:off x="491053" y="655663"/>
            <a:ext cx="11209893" cy="779485"/>
            <a:chOff x="0" y="4865"/>
            <a:chExt cx="11209893" cy="952380"/>
          </a:xfrm>
        </p:grpSpPr>
        <p:sp>
          <p:nvSpPr>
            <p:cNvPr id="11" name="Rounded Rectangle 4">
              <a:extLst>
                <a:ext uri="{FF2B5EF4-FFF2-40B4-BE49-F238E27FC236}">
                  <a16:creationId xmlns:a16="http://schemas.microsoft.com/office/drawing/2014/main" id="{B4A005BA-4C28-5638-B7EA-B8DCA07E9956}"/>
                </a:ext>
              </a:extLst>
            </p:cNvPr>
            <p:cNvSpPr/>
            <p:nvPr/>
          </p:nvSpPr>
          <p:spPr>
            <a:xfrm>
              <a:off x="0" y="4865"/>
              <a:ext cx="11209893" cy="952380"/>
            </a:xfrm>
            <a:prstGeom prst="roundRect">
              <a:avLst/>
            </a:prstGeom>
            <a:solidFill>
              <a:srgbClr val="1C94C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>
              <a:extLst>
                <a:ext uri="{FF2B5EF4-FFF2-40B4-BE49-F238E27FC236}">
                  <a16:creationId xmlns:a16="http://schemas.microsoft.com/office/drawing/2014/main" id="{DC39D99E-B711-DBF0-43EE-3F8293FEB909}"/>
                </a:ext>
              </a:extLst>
            </p:cNvPr>
            <p:cNvSpPr/>
            <p:nvPr/>
          </p:nvSpPr>
          <p:spPr>
            <a:xfrm>
              <a:off x="46491" y="51356"/>
              <a:ext cx="11116911" cy="8593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700" b="1" dirty="0"/>
                <a:t>T</a:t>
              </a:r>
              <a:r>
                <a:rPr lang="en-GB" sz="3700" b="1" dirty="0"/>
                <a:t>he problem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136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527069" y="4677145"/>
            <a:ext cx="11456974" cy="1200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4" tIns="45719" rIns="91404" bIns="45719">
            <a:spAutoFit/>
          </a:bodyPr>
          <a:lstStyle>
            <a:lvl1pPr eaLnBrk="0" hangingPunct="0">
              <a:spcBef>
                <a:spcPct val="25000"/>
              </a:spcBef>
              <a:buChar char="•"/>
              <a:defRPr sz="2000">
                <a:solidFill>
                  <a:schemeClr val="tx1"/>
                </a:solidFill>
                <a:latin typeface="Minion Pro" pitchFamily="18" charset="0"/>
              </a:defRPr>
            </a:lvl1pPr>
            <a:lvl2pPr marL="742950" indent="-285750" eaLnBrk="0" hangingPunct="0">
              <a:spcBef>
                <a:spcPct val="25000"/>
              </a:spcBef>
              <a:buChar char="–"/>
              <a:defRPr sz="1600">
                <a:solidFill>
                  <a:schemeClr val="tx1"/>
                </a:solidFill>
                <a:latin typeface="Minion Pro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Minion Pro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Minion Pro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9pPr>
          </a:lstStyle>
          <a:p>
            <a:pPr marL="0" marR="0" lvl="0" indent="0" algn="l" defTabSz="9139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 pitchFamily="50" charset="0"/>
                <a:ea typeface="+mn-ea"/>
                <a:cs typeface="Gotham Light" pitchFamily="50" charset="0"/>
              </a:rPr>
              <a:t>What is a development trap?</a:t>
            </a:r>
          </a:p>
        </p:txBody>
      </p:sp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440278" y="2668592"/>
            <a:ext cx="1673783" cy="244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4" tIns="45719" rIns="91404" bIns="45719">
            <a:spAutoFit/>
          </a:bodyPr>
          <a:lstStyle>
            <a:lvl1pPr eaLnBrk="0" hangingPunct="0">
              <a:spcBef>
                <a:spcPct val="25000"/>
              </a:spcBef>
              <a:buChar char="•"/>
              <a:defRPr sz="2000">
                <a:solidFill>
                  <a:schemeClr val="tx1"/>
                </a:solidFill>
                <a:latin typeface="Minion Pro" pitchFamily="18" charset="0"/>
              </a:defRPr>
            </a:lvl1pPr>
            <a:lvl2pPr marL="742950" indent="-285750" eaLnBrk="0" hangingPunct="0">
              <a:spcBef>
                <a:spcPct val="25000"/>
              </a:spcBef>
              <a:buChar char="–"/>
              <a:defRPr sz="1600">
                <a:solidFill>
                  <a:schemeClr val="tx1"/>
                </a:solidFill>
                <a:latin typeface="Minion Pro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Minion Pro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Minion Pro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9pPr>
          </a:lstStyle>
          <a:p>
            <a:pPr marL="0" marR="0" lvl="0" indent="0" algn="l" defTabSz="1218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5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ureauGrotesque-ThreeSeven"/>
                <a:ea typeface="+mn-ea"/>
                <a:cs typeface="Gotham Medium" pitchFamily="50" charset="0"/>
              </a:rPr>
              <a:t>2.</a:t>
            </a:r>
          </a:p>
        </p:txBody>
      </p:sp>
      <p:pic>
        <p:nvPicPr>
          <p:cNvPr id="2" name="Picture 1" descr="Logo, icon&#10;&#10;Description automatically generated">
            <a:extLst>
              <a:ext uri="{FF2B5EF4-FFF2-40B4-BE49-F238E27FC236}">
                <a16:creationId xmlns:a16="http://schemas.microsoft.com/office/drawing/2014/main" id="{30FB181E-F103-8BDE-FAD2-AB9A4B916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522" y="683078"/>
            <a:ext cx="4359600" cy="43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4065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3BFD77C-806D-374F-4FE4-C451DF284ADE}"/>
              </a:ext>
            </a:extLst>
          </p:cNvPr>
          <p:cNvGrpSpPr/>
          <p:nvPr/>
        </p:nvGrpSpPr>
        <p:grpSpPr>
          <a:xfrm>
            <a:off x="491053" y="655663"/>
            <a:ext cx="11209893" cy="767218"/>
            <a:chOff x="0" y="4865"/>
            <a:chExt cx="11209893" cy="952380"/>
          </a:xfrm>
        </p:grpSpPr>
        <p:sp>
          <p:nvSpPr>
            <p:cNvPr id="3" name="Rounded Rectangle 4">
              <a:extLst>
                <a:ext uri="{FF2B5EF4-FFF2-40B4-BE49-F238E27FC236}">
                  <a16:creationId xmlns:a16="http://schemas.microsoft.com/office/drawing/2014/main" id="{D84045D3-5A56-5544-280E-24F883B5AB7A}"/>
                </a:ext>
              </a:extLst>
            </p:cNvPr>
            <p:cNvSpPr/>
            <p:nvPr/>
          </p:nvSpPr>
          <p:spPr>
            <a:xfrm>
              <a:off x="0" y="4865"/>
              <a:ext cx="11209893" cy="952380"/>
            </a:xfrm>
            <a:prstGeom prst="roundRect">
              <a:avLst/>
            </a:prstGeom>
            <a:solidFill>
              <a:srgbClr val="1C94C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>
              <a:extLst>
                <a:ext uri="{FF2B5EF4-FFF2-40B4-BE49-F238E27FC236}">
                  <a16:creationId xmlns:a16="http://schemas.microsoft.com/office/drawing/2014/main" id="{D82B23EE-853D-BDB8-7D04-F466B02B60CE}"/>
                </a:ext>
              </a:extLst>
            </p:cNvPr>
            <p:cNvSpPr/>
            <p:nvPr/>
          </p:nvSpPr>
          <p:spPr>
            <a:xfrm>
              <a:off x="46491" y="51356"/>
              <a:ext cx="11116911" cy="8593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4400" b="1" kern="1200" dirty="0">
                  <a:latin typeface="Gotham Light"/>
                </a:rPr>
                <a:t>Starting point: the Middle-Income Trap (MIT)</a:t>
              </a:r>
              <a:endParaRPr lang="es-ES" sz="4400" b="1" kern="1200" dirty="0">
                <a:latin typeface="Gotham Light"/>
              </a:endParaRPr>
            </a:p>
          </p:txBody>
        </p:sp>
      </p:grpSp>
      <p:sp>
        <p:nvSpPr>
          <p:cNvPr id="13" name="Rectangle 59">
            <a:extLst>
              <a:ext uri="{FF2B5EF4-FFF2-40B4-BE49-F238E27FC236}">
                <a16:creationId xmlns:a16="http://schemas.microsoft.com/office/drawing/2014/main" id="{9AEE4626-F5B8-D0CE-AD92-5AF5A59C3684}"/>
              </a:ext>
            </a:extLst>
          </p:cNvPr>
          <p:cNvSpPr/>
          <p:nvPr/>
        </p:nvSpPr>
        <p:spPr>
          <a:xfrm>
            <a:off x="861946" y="4185342"/>
            <a:ext cx="1240354" cy="1240354"/>
          </a:xfrm>
          <a:prstGeom prst="rect">
            <a:avLst/>
          </a:prstGeom>
          <a:solidFill>
            <a:srgbClr val="1C94C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Courier New" panose="02070309020205020404" pitchFamily="49" charset="0"/>
              <a:buChar char="o"/>
            </a:pPr>
            <a:endParaRPr lang="en-US"/>
          </a:p>
        </p:txBody>
      </p:sp>
      <p:sp>
        <p:nvSpPr>
          <p:cNvPr id="15" name="Rectangle 59">
            <a:extLst>
              <a:ext uri="{FF2B5EF4-FFF2-40B4-BE49-F238E27FC236}">
                <a16:creationId xmlns:a16="http://schemas.microsoft.com/office/drawing/2014/main" id="{BBBE051C-6CBE-2F4B-D20F-CC042132A7B3}"/>
              </a:ext>
            </a:extLst>
          </p:cNvPr>
          <p:cNvSpPr/>
          <p:nvPr/>
        </p:nvSpPr>
        <p:spPr>
          <a:xfrm>
            <a:off x="861946" y="5532661"/>
            <a:ext cx="1240354" cy="1240354"/>
          </a:xfrm>
          <a:prstGeom prst="rect">
            <a:avLst/>
          </a:prstGeom>
          <a:solidFill>
            <a:srgbClr val="1C94C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Courier New" panose="02070309020205020404" pitchFamily="49" charset="0"/>
              <a:buChar char="o"/>
            </a:pPr>
            <a:endParaRPr lang="en-US"/>
          </a:p>
        </p:txBody>
      </p:sp>
      <p:sp>
        <p:nvSpPr>
          <p:cNvPr id="7" name="Rectangle 59">
            <a:extLst>
              <a:ext uri="{FF2B5EF4-FFF2-40B4-BE49-F238E27FC236}">
                <a16:creationId xmlns:a16="http://schemas.microsoft.com/office/drawing/2014/main" id="{6EDA4BD9-DB48-FD5E-0B9F-7B6D8364E72E}"/>
              </a:ext>
            </a:extLst>
          </p:cNvPr>
          <p:cNvSpPr/>
          <p:nvPr/>
        </p:nvSpPr>
        <p:spPr>
          <a:xfrm>
            <a:off x="861946" y="1502934"/>
            <a:ext cx="1240354" cy="1240354"/>
          </a:xfrm>
          <a:prstGeom prst="rect">
            <a:avLst/>
          </a:prstGeom>
          <a:solidFill>
            <a:srgbClr val="1C94C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Courier New" panose="02070309020205020404" pitchFamily="49" charset="0"/>
              <a:buChar char="o"/>
            </a:pPr>
            <a:endParaRPr lang="en-US"/>
          </a:p>
        </p:txBody>
      </p:sp>
      <p:pic>
        <p:nvPicPr>
          <p:cNvPr id="8" name="Picture 7" descr="Text, icon&#10;&#10;Description automatically generated">
            <a:extLst>
              <a:ext uri="{FF2B5EF4-FFF2-40B4-BE49-F238E27FC236}">
                <a16:creationId xmlns:a16="http://schemas.microsoft.com/office/drawing/2014/main" id="{CC40E3CF-B450-FFD7-8487-AB4AC2034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123" y="1403111"/>
            <a:ext cx="1440000" cy="1440000"/>
          </a:xfrm>
          <a:prstGeom prst="rect">
            <a:avLst/>
          </a:prstGeom>
        </p:spPr>
      </p:pic>
      <p:sp>
        <p:nvSpPr>
          <p:cNvPr id="10" name="Rectangle 59">
            <a:extLst>
              <a:ext uri="{FF2B5EF4-FFF2-40B4-BE49-F238E27FC236}">
                <a16:creationId xmlns:a16="http://schemas.microsoft.com/office/drawing/2014/main" id="{7724CABB-DE66-B40C-7CF4-FFF5F79A571D}"/>
              </a:ext>
            </a:extLst>
          </p:cNvPr>
          <p:cNvSpPr/>
          <p:nvPr/>
        </p:nvSpPr>
        <p:spPr>
          <a:xfrm>
            <a:off x="861946" y="2850253"/>
            <a:ext cx="1240354" cy="1240354"/>
          </a:xfrm>
          <a:prstGeom prst="rect">
            <a:avLst/>
          </a:prstGeom>
          <a:solidFill>
            <a:srgbClr val="1C94C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Courier New" panose="02070309020205020404" pitchFamily="49" charset="0"/>
              <a:buChar char="o"/>
            </a:pP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4653B6-ECE4-BA6D-75D0-1745A4F6FBCE}"/>
              </a:ext>
            </a:extLst>
          </p:cNvPr>
          <p:cNvSpPr txBox="1"/>
          <p:nvPr/>
        </p:nvSpPr>
        <p:spPr>
          <a:xfrm>
            <a:off x="2336068" y="1766524"/>
            <a:ext cx="9267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Gotham Light"/>
              </a:rPr>
              <a:t>An economy that suffers from a sharp drop in economic dynamism after a successful transition from low-income to middle-income status (Gill &amp; Kharas, 2007)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19589F-A5F5-3133-728D-30CD48B8DC15}"/>
              </a:ext>
            </a:extLst>
          </p:cNvPr>
          <p:cNvSpPr txBox="1"/>
          <p:nvPr/>
        </p:nvSpPr>
        <p:spPr>
          <a:xfrm>
            <a:off x="2336068" y="3270375"/>
            <a:ext cx="9267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Gotham Light"/>
              </a:rPr>
              <a:t>Identified thus far at country level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F14959-25A7-7487-9AEE-2A9B79F8BB70}"/>
              </a:ext>
            </a:extLst>
          </p:cNvPr>
          <p:cNvSpPr txBox="1"/>
          <p:nvPr/>
        </p:nvSpPr>
        <p:spPr>
          <a:xfrm>
            <a:off x="2336068" y="4240701"/>
            <a:ext cx="926723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Gotham Light"/>
              </a:rPr>
              <a:t>In past century, only a handful of countries went from low- to high-income </a:t>
            </a:r>
          </a:p>
          <a:p>
            <a:r>
              <a:rPr lang="en-GB" sz="1600" b="1" i="1" dirty="0">
                <a:latin typeface="Gotham Light"/>
              </a:rPr>
              <a:t>For example: </a:t>
            </a:r>
            <a:r>
              <a:rPr lang="en-GB" sz="1600" dirty="0">
                <a:latin typeface="Gotham Light"/>
              </a:rPr>
              <a:t>South Korea and Brazil had identical per capita income in 1950. Today, South Korea is high-income country. Brazil is middle income country since the 1960s, stagnating at about 23% of US per capita income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4FF047-4320-8A46-A046-0B69A924A77B}"/>
              </a:ext>
            </a:extLst>
          </p:cNvPr>
          <p:cNvSpPr txBox="1"/>
          <p:nvPr/>
        </p:nvSpPr>
        <p:spPr>
          <a:xfrm>
            <a:off x="2336068" y="5863863"/>
            <a:ext cx="9267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Gotham Light"/>
              </a:rPr>
              <a:t>Many economies, by contrast, have gone from low- to middle-income </a:t>
            </a:r>
          </a:p>
        </p:txBody>
      </p:sp>
      <p:pic>
        <p:nvPicPr>
          <p:cNvPr id="12" name="Picture 1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D5163379-8C1C-C784-6669-AF6ABE547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123" y="2750430"/>
            <a:ext cx="1440000" cy="1440000"/>
          </a:xfrm>
          <a:prstGeom prst="rect">
            <a:avLst/>
          </a:prstGeom>
        </p:spPr>
      </p:pic>
      <p:pic>
        <p:nvPicPr>
          <p:cNvPr id="17" name="Picture 16" descr="Text&#10;&#10;Description automatically generated with medium confidence">
            <a:extLst>
              <a:ext uri="{FF2B5EF4-FFF2-40B4-BE49-F238E27FC236}">
                <a16:creationId xmlns:a16="http://schemas.microsoft.com/office/drawing/2014/main" id="{A9F7A131-9E26-8C12-2FD7-3DDE8F7A0C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245" y="4029740"/>
            <a:ext cx="1440000" cy="1440000"/>
          </a:xfrm>
          <a:prstGeom prst="rect">
            <a:avLst/>
          </a:prstGeom>
        </p:spPr>
      </p:pic>
      <p:pic>
        <p:nvPicPr>
          <p:cNvPr id="16" name="Picture 15" descr="Arrow&#10;&#10;Description automatically generated">
            <a:extLst>
              <a:ext uri="{FF2B5EF4-FFF2-40B4-BE49-F238E27FC236}">
                <a16:creationId xmlns:a16="http://schemas.microsoft.com/office/drawing/2014/main" id="{222415FD-FDC5-7AAC-8606-DA14EAF707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123" y="5413068"/>
            <a:ext cx="1440000" cy="1440000"/>
          </a:xfrm>
          <a:prstGeom prst="rect">
            <a:avLst/>
          </a:prstGeom>
        </p:spPr>
      </p:pic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02893F1-20E9-B9D5-0218-DEBF87BBE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9DA97C-2C26-47A5-AFB3-CBDE1A384709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750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9">
            <a:extLst>
              <a:ext uri="{FF2B5EF4-FFF2-40B4-BE49-F238E27FC236}">
                <a16:creationId xmlns:a16="http://schemas.microsoft.com/office/drawing/2014/main" id="{423C02B4-B5D4-49F5-A729-6933AC2EC5A1}"/>
              </a:ext>
            </a:extLst>
          </p:cNvPr>
          <p:cNvSpPr/>
          <p:nvPr/>
        </p:nvSpPr>
        <p:spPr>
          <a:xfrm>
            <a:off x="861946" y="1502934"/>
            <a:ext cx="1240354" cy="1240354"/>
          </a:xfrm>
          <a:prstGeom prst="rect">
            <a:avLst/>
          </a:prstGeom>
          <a:solidFill>
            <a:srgbClr val="1C94C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Courier New" panose="02070309020205020404" pitchFamily="49" charset="0"/>
              <a:buChar char="o"/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BB920C-57E0-6E6B-7725-14CBDBFE9E17}"/>
              </a:ext>
            </a:extLst>
          </p:cNvPr>
          <p:cNvSpPr txBox="1"/>
          <p:nvPr/>
        </p:nvSpPr>
        <p:spPr>
          <a:xfrm>
            <a:off x="2353129" y="1771513"/>
            <a:ext cx="9267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Gotham Light"/>
              </a:rPr>
              <a:t>Apply the development trap conceptual framework to European regions: to identify the regions in (or at risk of falling into) a development trap </a:t>
            </a:r>
          </a:p>
        </p:txBody>
      </p:sp>
      <p:sp>
        <p:nvSpPr>
          <p:cNvPr id="19" name="Rectangle 59">
            <a:extLst>
              <a:ext uri="{FF2B5EF4-FFF2-40B4-BE49-F238E27FC236}">
                <a16:creationId xmlns:a16="http://schemas.microsoft.com/office/drawing/2014/main" id="{C11B15DD-3B4E-17FF-B2C7-8D1A2A8E9FD6}"/>
              </a:ext>
            </a:extLst>
          </p:cNvPr>
          <p:cNvSpPr/>
          <p:nvPr/>
        </p:nvSpPr>
        <p:spPr>
          <a:xfrm>
            <a:off x="861946" y="2850253"/>
            <a:ext cx="1240354" cy="1240354"/>
          </a:xfrm>
          <a:prstGeom prst="rect">
            <a:avLst/>
          </a:prstGeom>
          <a:solidFill>
            <a:srgbClr val="1C94C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Courier New" panose="02070309020205020404" pitchFamily="49" charset="0"/>
              <a:buChar char="o"/>
            </a:pP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89FD21-48C5-0D7B-6577-8B4B38C87D94}"/>
              </a:ext>
            </a:extLst>
          </p:cNvPr>
          <p:cNvSpPr txBox="1"/>
          <p:nvPr/>
        </p:nvSpPr>
        <p:spPr>
          <a:xfrm>
            <a:off x="2353129" y="2921168"/>
            <a:ext cx="9583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Gotham Light"/>
              </a:rPr>
              <a:t>Using the uneven growth performance of EU regions: could be a sign that some are falling into traps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804D436-77BA-E628-877A-342A10380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998" y="3356544"/>
            <a:ext cx="5270626" cy="351227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3BFD77C-806D-374F-4FE4-C451DF284ADE}"/>
              </a:ext>
            </a:extLst>
          </p:cNvPr>
          <p:cNvGrpSpPr/>
          <p:nvPr/>
        </p:nvGrpSpPr>
        <p:grpSpPr>
          <a:xfrm>
            <a:off x="491053" y="655663"/>
            <a:ext cx="11209893" cy="767218"/>
            <a:chOff x="0" y="4865"/>
            <a:chExt cx="11209893" cy="952380"/>
          </a:xfrm>
        </p:grpSpPr>
        <p:sp>
          <p:nvSpPr>
            <p:cNvPr id="3" name="Rounded Rectangle 4">
              <a:extLst>
                <a:ext uri="{FF2B5EF4-FFF2-40B4-BE49-F238E27FC236}">
                  <a16:creationId xmlns:a16="http://schemas.microsoft.com/office/drawing/2014/main" id="{D84045D3-5A56-5544-280E-24F883B5AB7A}"/>
                </a:ext>
              </a:extLst>
            </p:cNvPr>
            <p:cNvSpPr/>
            <p:nvPr/>
          </p:nvSpPr>
          <p:spPr>
            <a:xfrm>
              <a:off x="0" y="4865"/>
              <a:ext cx="11209893" cy="952380"/>
            </a:xfrm>
            <a:prstGeom prst="roundRect">
              <a:avLst/>
            </a:prstGeom>
            <a:solidFill>
              <a:srgbClr val="1C94C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>
              <a:extLst>
                <a:ext uri="{FF2B5EF4-FFF2-40B4-BE49-F238E27FC236}">
                  <a16:creationId xmlns:a16="http://schemas.microsoft.com/office/drawing/2014/main" id="{D82B23EE-853D-BDB8-7D04-F466B02B60CE}"/>
                </a:ext>
              </a:extLst>
            </p:cNvPr>
            <p:cNvSpPr/>
            <p:nvPr/>
          </p:nvSpPr>
          <p:spPr>
            <a:xfrm>
              <a:off x="46491" y="51356"/>
              <a:ext cx="11116911" cy="8593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marL="0" marR="0" lvl="0" indent="0" algn="ctr" defTabSz="1644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Light"/>
                  <a:ea typeface="+mn-ea"/>
                  <a:cs typeface="+mn-cs"/>
                </a:rPr>
                <a:t>What have we done?</a:t>
              </a:r>
            </a:p>
          </p:txBody>
        </p:sp>
      </p:grp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FF0D64C9-360B-78FC-3983-37321A07D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245" y="1403111"/>
            <a:ext cx="1440000" cy="144000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E77DC6E1-E7B0-F818-6C48-9B3B3E66E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123" y="2709000"/>
            <a:ext cx="1440000" cy="1440000"/>
          </a:xfrm>
          <a:prstGeom prst="rect">
            <a:avLst/>
          </a:prstGeom>
        </p:spPr>
      </p:pic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997DB1DF-4CE8-9D31-9DB6-400136DAC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9DA97C-2C26-47A5-AFB3-CBDE1A384709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5443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527069" y="4677145"/>
            <a:ext cx="7388810" cy="1200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4" tIns="45719" rIns="91404" bIns="45719">
            <a:spAutoFit/>
          </a:bodyPr>
          <a:lstStyle>
            <a:lvl1pPr eaLnBrk="0" hangingPunct="0">
              <a:spcBef>
                <a:spcPct val="25000"/>
              </a:spcBef>
              <a:buChar char="•"/>
              <a:defRPr sz="2000">
                <a:solidFill>
                  <a:schemeClr val="tx1"/>
                </a:solidFill>
                <a:latin typeface="Minion Pro" pitchFamily="18" charset="0"/>
              </a:defRPr>
            </a:lvl1pPr>
            <a:lvl2pPr marL="742950" indent="-285750" eaLnBrk="0" hangingPunct="0">
              <a:spcBef>
                <a:spcPct val="25000"/>
              </a:spcBef>
              <a:buChar char="–"/>
              <a:defRPr sz="1600">
                <a:solidFill>
                  <a:schemeClr val="tx1"/>
                </a:solidFill>
                <a:latin typeface="Minion Pro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Minion Pro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Minion Pro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9pPr>
          </a:lstStyle>
          <a:p>
            <a:pPr marL="0" marR="0" lvl="0" indent="0" algn="l" defTabSz="9139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 pitchFamily="50" charset="0"/>
                <a:ea typeface="+mn-ea"/>
                <a:cs typeface="Gotham Light" pitchFamily="50" charset="0"/>
              </a:rPr>
              <a:t>Measuring the trap</a:t>
            </a:r>
          </a:p>
        </p:txBody>
      </p:sp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440278" y="2668592"/>
            <a:ext cx="1673783" cy="244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4" tIns="45719" rIns="91404" bIns="45719">
            <a:spAutoFit/>
          </a:bodyPr>
          <a:lstStyle>
            <a:lvl1pPr eaLnBrk="0" hangingPunct="0">
              <a:spcBef>
                <a:spcPct val="25000"/>
              </a:spcBef>
              <a:buChar char="•"/>
              <a:defRPr sz="2000">
                <a:solidFill>
                  <a:schemeClr val="tx1"/>
                </a:solidFill>
                <a:latin typeface="Minion Pro" pitchFamily="18" charset="0"/>
              </a:defRPr>
            </a:lvl1pPr>
            <a:lvl2pPr marL="742950" indent="-285750" eaLnBrk="0" hangingPunct="0">
              <a:spcBef>
                <a:spcPct val="25000"/>
              </a:spcBef>
              <a:buChar char="–"/>
              <a:defRPr sz="1600">
                <a:solidFill>
                  <a:schemeClr val="tx1"/>
                </a:solidFill>
                <a:latin typeface="Minion Pro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Minion Pro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Minion Pro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Minion Pro" pitchFamily="18" charset="0"/>
              </a:defRPr>
            </a:lvl9pPr>
          </a:lstStyle>
          <a:p>
            <a:pPr marL="0" marR="0" lvl="0" indent="0" algn="l" defTabSz="1218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5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ureauGrotesque-ThreeSeven"/>
                <a:ea typeface="+mn-ea"/>
                <a:cs typeface="Gotham Medium" pitchFamily="50" charset="0"/>
              </a:rPr>
              <a:t>3.</a:t>
            </a:r>
          </a:p>
        </p:txBody>
      </p:sp>
      <p:pic>
        <p:nvPicPr>
          <p:cNvPr id="4" name="Picture 3" descr="Icon, arrow&#10;&#10;Description automatically generated">
            <a:extLst>
              <a:ext uri="{FF2B5EF4-FFF2-40B4-BE49-F238E27FC236}">
                <a16:creationId xmlns:a16="http://schemas.microsoft.com/office/drawing/2014/main" id="{91B683F9-381D-D140-E797-36209A6D8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615" y="763592"/>
            <a:ext cx="4356000" cy="43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71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3BFD77C-806D-374F-4FE4-C451DF284ADE}"/>
              </a:ext>
            </a:extLst>
          </p:cNvPr>
          <p:cNvGrpSpPr/>
          <p:nvPr/>
        </p:nvGrpSpPr>
        <p:grpSpPr>
          <a:xfrm>
            <a:off x="491053" y="655663"/>
            <a:ext cx="11209893" cy="767218"/>
            <a:chOff x="0" y="4865"/>
            <a:chExt cx="11209893" cy="952380"/>
          </a:xfrm>
        </p:grpSpPr>
        <p:sp>
          <p:nvSpPr>
            <p:cNvPr id="3" name="Rounded Rectangle 4">
              <a:extLst>
                <a:ext uri="{FF2B5EF4-FFF2-40B4-BE49-F238E27FC236}">
                  <a16:creationId xmlns:a16="http://schemas.microsoft.com/office/drawing/2014/main" id="{D84045D3-5A56-5544-280E-24F883B5AB7A}"/>
                </a:ext>
              </a:extLst>
            </p:cNvPr>
            <p:cNvSpPr/>
            <p:nvPr/>
          </p:nvSpPr>
          <p:spPr>
            <a:xfrm>
              <a:off x="0" y="4865"/>
              <a:ext cx="11209893" cy="952380"/>
            </a:xfrm>
            <a:prstGeom prst="roundRect">
              <a:avLst/>
            </a:prstGeom>
            <a:solidFill>
              <a:srgbClr val="1C94C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>
              <a:extLst>
                <a:ext uri="{FF2B5EF4-FFF2-40B4-BE49-F238E27FC236}">
                  <a16:creationId xmlns:a16="http://schemas.microsoft.com/office/drawing/2014/main" id="{D82B23EE-853D-BDB8-7D04-F466B02B60CE}"/>
                </a:ext>
              </a:extLst>
            </p:cNvPr>
            <p:cNvSpPr/>
            <p:nvPr/>
          </p:nvSpPr>
          <p:spPr>
            <a:xfrm>
              <a:off x="46491" y="51356"/>
              <a:ext cx="11116911" cy="8593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marL="0" marR="0" lvl="0" indent="0" algn="ctr" defTabSz="1644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Light"/>
                  <a:ea typeface="+mn-ea"/>
                  <a:cs typeface="+mn-cs"/>
                </a:rPr>
                <a:t>Identifying a development trap</a:t>
              </a:r>
            </a:p>
          </p:txBody>
        </p:sp>
      </p:grpSp>
      <p:sp>
        <p:nvSpPr>
          <p:cNvPr id="4" name="Rectangle 59">
            <a:extLst>
              <a:ext uri="{FF2B5EF4-FFF2-40B4-BE49-F238E27FC236}">
                <a16:creationId xmlns:a16="http://schemas.microsoft.com/office/drawing/2014/main" id="{3BEBE7B4-DCA7-E0E5-4BB7-E78815095C6A}"/>
              </a:ext>
            </a:extLst>
          </p:cNvPr>
          <p:cNvSpPr/>
          <p:nvPr/>
        </p:nvSpPr>
        <p:spPr>
          <a:xfrm>
            <a:off x="5993242" y="3438695"/>
            <a:ext cx="1240354" cy="1240354"/>
          </a:xfrm>
          <a:prstGeom prst="rect">
            <a:avLst/>
          </a:prstGeom>
          <a:solidFill>
            <a:srgbClr val="1C94C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Courier New" panose="02070309020205020404" pitchFamily="49" charset="0"/>
              <a:buChar char="o"/>
            </a:pPr>
            <a:endParaRPr lang="en-US"/>
          </a:p>
        </p:txBody>
      </p:sp>
      <p:sp>
        <p:nvSpPr>
          <p:cNvPr id="5" name="Rectangle 59">
            <a:extLst>
              <a:ext uri="{FF2B5EF4-FFF2-40B4-BE49-F238E27FC236}">
                <a16:creationId xmlns:a16="http://schemas.microsoft.com/office/drawing/2014/main" id="{A2955B0D-2014-B1C3-48E8-50B82F91A83F}"/>
              </a:ext>
            </a:extLst>
          </p:cNvPr>
          <p:cNvSpPr/>
          <p:nvPr/>
        </p:nvSpPr>
        <p:spPr>
          <a:xfrm>
            <a:off x="896068" y="2056296"/>
            <a:ext cx="1240354" cy="1240354"/>
          </a:xfrm>
          <a:prstGeom prst="rect">
            <a:avLst/>
          </a:prstGeom>
          <a:solidFill>
            <a:srgbClr val="1C94C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Courier New" panose="02070309020205020404" pitchFamily="49" charset="0"/>
              <a:buChar char="o"/>
            </a:pPr>
            <a:endParaRPr lang="en-US"/>
          </a:p>
        </p:txBody>
      </p:sp>
      <p:sp>
        <p:nvSpPr>
          <p:cNvPr id="19" name="Rectangle 59">
            <a:extLst>
              <a:ext uri="{FF2B5EF4-FFF2-40B4-BE49-F238E27FC236}">
                <a16:creationId xmlns:a16="http://schemas.microsoft.com/office/drawing/2014/main" id="{A87E2302-6893-CE67-5DB8-247B550F1412}"/>
              </a:ext>
            </a:extLst>
          </p:cNvPr>
          <p:cNvSpPr/>
          <p:nvPr/>
        </p:nvSpPr>
        <p:spPr>
          <a:xfrm>
            <a:off x="5993242" y="2011769"/>
            <a:ext cx="1240354" cy="1240354"/>
          </a:xfrm>
          <a:prstGeom prst="rect">
            <a:avLst/>
          </a:prstGeom>
          <a:solidFill>
            <a:srgbClr val="1C94C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Courier New" panose="02070309020205020404" pitchFamily="49" charset="0"/>
              <a:buChar char="o"/>
            </a:pPr>
            <a:endParaRPr lang="en-US"/>
          </a:p>
        </p:txBody>
      </p:sp>
      <p:sp>
        <p:nvSpPr>
          <p:cNvPr id="20" name="Rectangle 59">
            <a:extLst>
              <a:ext uri="{FF2B5EF4-FFF2-40B4-BE49-F238E27FC236}">
                <a16:creationId xmlns:a16="http://schemas.microsoft.com/office/drawing/2014/main" id="{C3B3EB6F-4432-25EB-63D8-213205690B03}"/>
              </a:ext>
            </a:extLst>
          </p:cNvPr>
          <p:cNvSpPr/>
          <p:nvPr/>
        </p:nvSpPr>
        <p:spPr>
          <a:xfrm>
            <a:off x="5993242" y="4896581"/>
            <a:ext cx="1240354" cy="1240354"/>
          </a:xfrm>
          <a:prstGeom prst="rect">
            <a:avLst/>
          </a:prstGeom>
          <a:solidFill>
            <a:srgbClr val="1C94C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Courier New" panose="02070309020205020404" pitchFamily="49" charset="0"/>
              <a:buChar char="o"/>
            </a:pPr>
            <a:endParaRPr lang="en-US"/>
          </a:p>
        </p:txBody>
      </p:sp>
      <p:sp>
        <p:nvSpPr>
          <p:cNvPr id="21" name="Rectangle 59">
            <a:extLst>
              <a:ext uri="{FF2B5EF4-FFF2-40B4-BE49-F238E27FC236}">
                <a16:creationId xmlns:a16="http://schemas.microsoft.com/office/drawing/2014/main" id="{D267F071-89FB-9D79-D331-272428934B41}"/>
              </a:ext>
            </a:extLst>
          </p:cNvPr>
          <p:cNvSpPr/>
          <p:nvPr/>
        </p:nvSpPr>
        <p:spPr>
          <a:xfrm>
            <a:off x="896068" y="3460817"/>
            <a:ext cx="1240354" cy="1240354"/>
          </a:xfrm>
          <a:prstGeom prst="rect">
            <a:avLst/>
          </a:prstGeom>
          <a:solidFill>
            <a:srgbClr val="1C94C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Courier New" panose="02070309020205020404" pitchFamily="49" charset="0"/>
              <a:buChar char="o"/>
            </a:pPr>
            <a:endParaRPr lang="en-US"/>
          </a:p>
        </p:txBody>
      </p:sp>
      <p:sp>
        <p:nvSpPr>
          <p:cNvPr id="22" name="Rectangle 59">
            <a:extLst>
              <a:ext uri="{FF2B5EF4-FFF2-40B4-BE49-F238E27FC236}">
                <a16:creationId xmlns:a16="http://schemas.microsoft.com/office/drawing/2014/main" id="{5BD7D325-B4C3-C0FC-D3B6-D05743516BCF}"/>
              </a:ext>
            </a:extLst>
          </p:cNvPr>
          <p:cNvSpPr/>
          <p:nvPr/>
        </p:nvSpPr>
        <p:spPr>
          <a:xfrm>
            <a:off x="911598" y="4878199"/>
            <a:ext cx="1240354" cy="1240354"/>
          </a:xfrm>
          <a:prstGeom prst="rect">
            <a:avLst/>
          </a:prstGeom>
          <a:solidFill>
            <a:srgbClr val="1C94C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Courier New" panose="02070309020205020404" pitchFamily="49" charset="0"/>
              <a:buChar char="o"/>
            </a:pP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E67E5D-E0EC-65D5-CE86-74324DE3C3B5}"/>
              </a:ext>
            </a:extLst>
          </p:cNvPr>
          <p:cNvSpPr txBox="1"/>
          <p:nvPr/>
        </p:nvSpPr>
        <p:spPr>
          <a:xfrm>
            <a:off x="2252211" y="2479057"/>
            <a:ext cx="3441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Gotham Light"/>
              </a:rPr>
              <a:t>GDP per capita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5CB726-DEE6-CA58-F80C-73AC341F7489}"/>
              </a:ext>
            </a:extLst>
          </p:cNvPr>
          <p:cNvSpPr txBox="1"/>
          <p:nvPr/>
        </p:nvSpPr>
        <p:spPr>
          <a:xfrm>
            <a:off x="2252211" y="3919081"/>
            <a:ext cx="3441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Gotham Light"/>
              </a:rPr>
              <a:t>Productivity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87991F-B40F-AE52-8C46-8882A8C90E5B}"/>
              </a:ext>
            </a:extLst>
          </p:cNvPr>
          <p:cNvSpPr txBox="1"/>
          <p:nvPr/>
        </p:nvSpPr>
        <p:spPr>
          <a:xfrm>
            <a:off x="2252211" y="5306013"/>
            <a:ext cx="3441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Gotham Light"/>
              </a:rPr>
              <a:t>Employment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9D9022-C35A-1DFD-F46F-71FCD0143DA6}"/>
              </a:ext>
            </a:extLst>
          </p:cNvPr>
          <p:cNvSpPr txBox="1"/>
          <p:nvPr/>
        </p:nvSpPr>
        <p:spPr>
          <a:xfrm>
            <a:off x="7548849" y="2439585"/>
            <a:ext cx="3441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otham Light"/>
              </a:rPr>
              <a:t>The region itself in the past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0253AC-9E19-8FE7-5AD7-5ABA1812AD4E}"/>
              </a:ext>
            </a:extLst>
          </p:cNvPr>
          <p:cNvSpPr txBox="1"/>
          <p:nvPr/>
        </p:nvSpPr>
        <p:spPr>
          <a:xfrm>
            <a:off x="7548849" y="3867367"/>
            <a:ext cx="3441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Gotham Light"/>
              </a:rPr>
              <a:t>The country it belongs to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46E915-1E85-FBAF-EEA3-F97A8134F582}"/>
              </a:ext>
            </a:extLst>
          </p:cNvPr>
          <p:cNvSpPr txBox="1"/>
          <p:nvPr/>
        </p:nvSpPr>
        <p:spPr>
          <a:xfrm>
            <a:off x="7548849" y="5411712"/>
            <a:ext cx="3441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Gotham Light"/>
              </a:rPr>
              <a:t>The EU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CC3EB4-9F0F-6058-2BE7-67DD2AEF8068}"/>
              </a:ext>
            </a:extLst>
          </p:cNvPr>
          <p:cNvSpPr txBox="1"/>
          <p:nvPr/>
        </p:nvSpPr>
        <p:spPr>
          <a:xfrm>
            <a:off x="232910" y="1423403"/>
            <a:ext cx="60946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1C94CA"/>
                </a:solidFill>
                <a:latin typeface="Gotham Light"/>
              </a:rPr>
              <a:t>Three dimensions of economic dynamism</a:t>
            </a:r>
            <a:endParaRPr lang="en-GB" sz="2000" b="1" dirty="0">
              <a:solidFill>
                <a:srgbClr val="1C94CA"/>
              </a:solidFill>
              <a:latin typeface="Gotham Light"/>
            </a:endParaRPr>
          </a:p>
        </p:txBody>
      </p:sp>
      <p:pic>
        <p:nvPicPr>
          <p:cNvPr id="29" name="Picture 28" descr="Text, icon&#10;&#10;Description automatically generated">
            <a:extLst>
              <a:ext uri="{FF2B5EF4-FFF2-40B4-BE49-F238E27FC236}">
                <a16:creationId xmlns:a16="http://schemas.microsoft.com/office/drawing/2014/main" id="{455B2865-FC35-38DF-2A49-F7CDCC324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45" y="1891116"/>
            <a:ext cx="1440000" cy="144000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203A9E09-A1A6-3EC3-EA17-F1DF0903D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245" y="3356470"/>
            <a:ext cx="1440000" cy="1440000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8783476D-A552-82E4-A7AA-DEFCF721B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245" y="4778374"/>
            <a:ext cx="1440000" cy="1440000"/>
          </a:xfrm>
          <a:prstGeom prst="rect">
            <a:avLst/>
          </a:prstGeom>
        </p:spPr>
      </p:pic>
      <p:pic>
        <p:nvPicPr>
          <p:cNvPr id="33" name="Picture 32" descr="Shape, icon&#10;&#10;Description automatically generated">
            <a:extLst>
              <a:ext uri="{FF2B5EF4-FFF2-40B4-BE49-F238E27FC236}">
                <a16:creationId xmlns:a16="http://schemas.microsoft.com/office/drawing/2014/main" id="{936AB505-35DC-038C-18AB-0AF9DD30A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3419" y="1911948"/>
            <a:ext cx="1440000" cy="1440000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A95989D2-6C25-75CF-CA91-FE5BC255BF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3419" y="3361570"/>
            <a:ext cx="1440000" cy="1440000"/>
          </a:xfrm>
          <a:prstGeom prst="rect">
            <a:avLst/>
          </a:prstGeom>
        </p:spPr>
      </p:pic>
      <p:pic>
        <p:nvPicPr>
          <p:cNvPr id="35" name="Picture 3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300A8513-149A-C170-CB1A-0E665CEB56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3419" y="4791946"/>
            <a:ext cx="1440000" cy="1440000"/>
          </a:xfrm>
          <a:prstGeom prst="rect">
            <a:avLst/>
          </a:prstGeom>
        </p:spPr>
      </p:pic>
      <p:sp>
        <p:nvSpPr>
          <p:cNvPr id="36" name="Slide Number Placeholder 4">
            <a:extLst>
              <a:ext uri="{FF2B5EF4-FFF2-40B4-BE49-F238E27FC236}">
                <a16:creationId xmlns:a16="http://schemas.microsoft.com/office/drawing/2014/main" id="{4000C81A-07D5-B225-77AE-9679719D1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9DA97C-2C26-47A5-AFB3-CBDE1A384709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0682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3BFD77C-806D-374F-4FE4-C451DF284ADE}"/>
              </a:ext>
            </a:extLst>
          </p:cNvPr>
          <p:cNvGrpSpPr/>
          <p:nvPr/>
        </p:nvGrpSpPr>
        <p:grpSpPr>
          <a:xfrm>
            <a:off x="491053" y="655663"/>
            <a:ext cx="11209893" cy="767218"/>
            <a:chOff x="0" y="4865"/>
            <a:chExt cx="11209893" cy="952380"/>
          </a:xfrm>
        </p:grpSpPr>
        <p:sp>
          <p:nvSpPr>
            <p:cNvPr id="3" name="Rounded Rectangle 4">
              <a:extLst>
                <a:ext uri="{FF2B5EF4-FFF2-40B4-BE49-F238E27FC236}">
                  <a16:creationId xmlns:a16="http://schemas.microsoft.com/office/drawing/2014/main" id="{D84045D3-5A56-5544-280E-24F883B5AB7A}"/>
                </a:ext>
              </a:extLst>
            </p:cNvPr>
            <p:cNvSpPr/>
            <p:nvPr/>
          </p:nvSpPr>
          <p:spPr>
            <a:xfrm>
              <a:off x="0" y="4865"/>
              <a:ext cx="11209893" cy="952380"/>
            </a:xfrm>
            <a:prstGeom prst="roundRect">
              <a:avLst/>
            </a:prstGeom>
            <a:solidFill>
              <a:srgbClr val="1C94C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>
              <a:extLst>
                <a:ext uri="{FF2B5EF4-FFF2-40B4-BE49-F238E27FC236}">
                  <a16:creationId xmlns:a16="http://schemas.microsoft.com/office/drawing/2014/main" id="{D82B23EE-853D-BDB8-7D04-F466B02B60CE}"/>
                </a:ext>
              </a:extLst>
            </p:cNvPr>
            <p:cNvSpPr/>
            <p:nvPr/>
          </p:nvSpPr>
          <p:spPr>
            <a:xfrm>
              <a:off x="46491" y="51356"/>
              <a:ext cx="11116911" cy="8593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marL="0" marR="0" lvl="0" indent="0" algn="ctr" defTabSz="1644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Light"/>
                  <a:ea typeface="+mn-ea"/>
                  <a:cs typeface="+mn-cs"/>
                </a:rPr>
                <a:t>Translated into formulae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C9710B45-51EA-2C60-6988-88164430F8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481401"/>
                <a:ext cx="10515600" cy="3319033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𝐷</m:t>
                      </m:r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1, </m:t>
                          </m:r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GB" sz="18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  <m:sup/>
                                    <m:e>
                                      <m:sSubSup>
                                        <m:sSubSupPr>
                                          <m:ctrlP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  <m:sup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sup>
                                      </m:sSubSup>
                                    </m:e>
                                  </m:nary>
                                  <m: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  <m:sup/>
                                    <m:e>
                                      <m:sSubSup>
                                        <m:sSubSupPr>
                                          <m:ctrlP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  <m:sup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𝑀𝑆</m:t>
                                          </m:r>
                                        </m:sup>
                                      </m:sSubSup>
                                    </m:e>
                                  </m:nary>
                                  <m: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  <m:sup/>
                                    <m:e>
                                      <m:sSubSup>
                                        <m:sSubSupPr>
                                          <m:ctrlP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  <m:sup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𝐸𝑈</m:t>
                                          </m:r>
                                        </m:sup>
                                      </m:sSubSup>
                                    </m:e>
                                  </m:nary>
                                </m:num>
                                <m:den>
                                  <m: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                                             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𝑁𝑈𝑇𝑆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𝑀𝑆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≥2</m:t>
                              </m:r>
                            </m:e>
                            <m:e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  <m:sup/>
                                    <m:e>
                                      <m:sSubSup>
                                        <m:sSubSupPr>
                                          <m:ctrlP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  <m:sup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sup>
                                      </m:sSubSup>
                                    </m:e>
                                  </m:nary>
                                  <m: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  <m:sup/>
                                    <m:e>
                                      <m:sSubSup>
                                        <m:sSubSupPr>
                                          <m:ctrlP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  <m:sup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𝐸𝑈</m:t>
                                          </m:r>
                                        </m:sup>
                                      </m:sSubSup>
                                    </m:e>
                                  </m:nary>
                                </m:num>
                                <m:den>
                                  <m: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,                                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                                     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𝑁𝑈𝑇𝑆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𝑀𝑆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dirty="0"/>
              </a:p>
              <a:p>
                <a:pPr marL="0" indent="0" algn="ctr">
                  <a:buNone/>
                </a:pPr>
                <a:endParaRPr lang="en-GB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𝐷</m:t>
                      </m:r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2,</m:t>
                          </m:r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GB" sz="18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−1×</m:t>
                              </m:r>
                              <m:f>
                                <m:fPr>
                                  <m:ctrlP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  <m:t>[(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  <m:sup/>
                                    <m:e>
                                      <m:sSubSup>
                                        <m:sSubSupPr>
                                          <m:ctrlP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  <m:sup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sup>
                                      </m:sSubSup>
                                    </m:e>
                                  </m:nary>
                                  <m: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  <m:sup/>
                                    <m:e>
                                      <m:sSubSup>
                                        <m:sSubSupPr>
                                          <m:ctrlP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  <m:sup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𝑀𝑆</m:t>
                                          </m:r>
                                        </m:sup>
                                      </m:sSubSup>
                                    </m:e>
                                  </m:nary>
                                  <m: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  <m:sup/>
                                    <m:e>
                                      <m:sSubSup>
                                        <m:sSubSupPr>
                                          <m:ctrlP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  <m:sup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𝐸𝑈</m:t>
                                          </m:r>
                                        </m:sup>
                                      </m:sSubSup>
                                      <m: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  <m:t>)×</m:t>
                                      </m:r>
                                      <m:sSup>
                                        <m:sSupPr>
                                          <m:ctrlP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9</m:t>
                                          </m:r>
                                        </m:e>
                                        <m:sup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p>
                                      </m:sSup>
                                      <m: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  <m:t>]−</m:t>
                                      </m:r>
                                      <m:sSubSup>
                                        <m:sSubSupPr>
                                          <m:ctrlP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1990</m:t>
                                          </m:r>
                                        </m:sub>
                                        <m:sup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𝑅𝑎𝑤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GB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nary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  <m:t>1990</m:t>
                                      </m:r>
                                    </m:sub>
                                    <m:sup>
                                      <m:r>
                                        <a:rPr lang="en-GB" sz="1800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  <m: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,   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𝑁𝑈𝑇𝑆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𝑀𝑆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≥2</m:t>
                              </m:r>
                            </m:e>
                            <m:e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−1×</m:t>
                              </m:r>
                              <m:f>
                                <m:fPr>
                                  <m:ctrlP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  <m:t>[(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  <m:sup/>
                                    <m:e>
                                      <m:sSubSup>
                                        <m:sSubSupPr>
                                          <m:ctrlP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  <m:sup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sup>
                                      </m:sSubSup>
                                    </m:e>
                                  </m:nary>
                                  <m: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  <m:sup/>
                                    <m:e>
                                      <m:sSubSup>
                                        <m:sSubSupPr>
                                          <m:ctrlP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  <m:sup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𝐸𝑈</m:t>
                                          </m:r>
                                        </m:sup>
                                      </m:sSubSup>
                                      <m: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  <m:t>)×</m:t>
                                      </m:r>
                                      <m:sSup>
                                        <m:sSupPr>
                                          <m:ctrlP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e>
                                        <m:sup>
                                          <m: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p>
                                      </m:sSup>
                                    </m:e>
                                  </m:nary>
                                  <m: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  <m:t>]−</m:t>
                                  </m:r>
                                  <m:sSubSup>
                                    <m:sSubSupPr>
                                      <m:ctrlP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  <m:t>1990</m:t>
                                      </m:r>
                                    </m:sub>
                                    <m:sup>
                                      <m: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  <m:t>𝑅𝑎𝑤</m:t>
                                      </m:r>
                                      <m: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GB" sz="1800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  <m: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  <m:t>1990</m:t>
                                      </m:r>
                                    </m:sub>
                                    <m:sup>
                                      <m:r>
                                        <a:rPr lang="en-GB" sz="1800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  <m: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,                  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       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𝑁𝑈𝑇𝑆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𝑀𝑆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sz="1800" dirty="0"/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C9710B45-51EA-2C60-6988-88164430F8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481401"/>
                <a:ext cx="10515600" cy="3319033"/>
              </a:xfrm>
              <a:blipFill>
                <a:blip r:embed="rId3"/>
                <a:stretch>
                  <a:fillRect t="-7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1C617549-3139-8C30-D6E8-683E1DCD6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9DA97C-2C26-47A5-AFB3-CBDE1A384709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79482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2_Master Standard">
  <a:themeElements>
    <a:clrScheme name="5_Master Standar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Master Standard">
      <a:majorFont>
        <a:latin typeface="BureauGrotesque-ThreeSeven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Master Standar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Master Standar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Master Standar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Master Standar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Master Standar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Master Standar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Master Standar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Master Standar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Master Standar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Master Standar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Master Standar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Master Standar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35F34874E26834885CE58FC991FF51F" ma:contentTypeVersion="15" ma:contentTypeDescription="Criar um novo documento." ma:contentTypeScope="" ma:versionID="36cbc93e1f58ebd6d866a0b5cd0c7545">
  <xsd:schema xmlns:xsd="http://www.w3.org/2001/XMLSchema" xmlns:xs="http://www.w3.org/2001/XMLSchema" xmlns:p="http://schemas.microsoft.com/office/2006/metadata/properties" xmlns:ns2="55a56a7f-139e-4d0b-82f5-06540710e0fd" xmlns:ns3="f0a467c2-bcca-4c7b-9c11-a87798237622" targetNamespace="http://schemas.microsoft.com/office/2006/metadata/properties" ma:root="true" ma:fieldsID="16e473b2e981476ca77bfbc7bef941b6" ns2:_="" ns3:_="">
    <xsd:import namespace="55a56a7f-139e-4d0b-82f5-06540710e0fd"/>
    <xsd:import namespace="f0a467c2-bcca-4c7b-9c11-a877982376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a56a7f-139e-4d0b-82f5-06540710e0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Etiquetas de Imagem" ma:readOnly="false" ma:fieldId="{5cf76f15-5ced-4ddc-b409-7134ff3c332f}" ma:taxonomyMulti="true" ma:sspId="b238f34b-717f-463e-ba0f-b960e87852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a467c2-bcca-4c7b-9c11-a8779823762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1883a5b2-8b79-4f87-8546-b647abab8b2b}" ma:internalName="TaxCatchAll" ma:showField="CatchAllData" ma:web="f0a467c2-bcca-4c7b-9c11-a877982376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F8CB674-D02B-43BC-A78F-BDC67A98E6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267E90-ED0B-4066-BEDE-BF71056A0B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a56a7f-139e-4d0b-82f5-06540710e0fd"/>
    <ds:schemaRef ds:uri="f0a467c2-bcca-4c7b-9c11-a877982376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1024</TotalTime>
  <Words>341</Words>
  <Application>Microsoft Office PowerPoint</Application>
  <PresentationFormat>Widescreen</PresentationFormat>
  <Paragraphs>61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BureauGrotesque-ThreeSeven</vt:lpstr>
      <vt:lpstr>Calibri</vt:lpstr>
      <vt:lpstr>Calibri Light</vt:lpstr>
      <vt:lpstr>Cambria Math</vt:lpstr>
      <vt:lpstr>Century Gothic</vt:lpstr>
      <vt:lpstr>Courier New</vt:lpstr>
      <vt:lpstr>Gotham Light</vt:lpstr>
      <vt:lpstr>Myriad Pro</vt:lpstr>
      <vt:lpstr>Myriad Pro Light</vt:lpstr>
      <vt:lpstr>Tema do Office</vt:lpstr>
      <vt:lpstr>42_Master Standard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trentoangelica98@gmail.com</dc:creator>
  <cp:lastModifiedBy>Rodriguez-Pose,A</cp:lastModifiedBy>
  <cp:revision>14</cp:revision>
  <dcterms:created xsi:type="dcterms:W3CDTF">2023-04-06T11:24:24Z</dcterms:created>
  <dcterms:modified xsi:type="dcterms:W3CDTF">2023-04-18T07:29:46Z</dcterms:modified>
</cp:coreProperties>
</file>