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8" r:id="rId3"/>
  </p:sldMasterIdLst>
  <p:notesMasterIdLst>
    <p:notesMasterId r:id="rId34"/>
  </p:notesMasterIdLst>
  <p:sldIdLst>
    <p:sldId id="256" r:id="rId4"/>
    <p:sldId id="2745" r:id="rId5"/>
    <p:sldId id="3041" r:id="rId6"/>
    <p:sldId id="1163" r:id="rId7"/>
    <p:sldId id="2919" r:id="rId8"/>
    <p:sldId id="3240" r:id="rId9"/>
    <p:sldId id="2667" r:id="rId10"/>
    <p:sldId id="883" r:id="rId11"/>
    <p:sldId id="2468" r:id="rId12"/>
    <p:sldId id="1155" r:id="rId13"/>
    <p:sldId id="3244" r:id="rId14"/>
    <p:sldId id="3245" r:id="rId15"/>
    <p:sldId id="3243" r:id="rId16"/>
    <p:sldId id="2839" r:id="rId17"/>
    <p:sldId id="966" r:id="rId18"/>
    <p:sldId id="2882" r:id="rId19"/>
    <p:sldId id="2951" r:id="rId20"/>
    <p:sldId id="2988" r:id="rId21"/>
    <p:sldId id="2918" r:id="rId22"/>
    <p:sldId id="2584" r:id="rId23"/>
    <p:sldId id="3079" r:id="rId24"/>
    <p:sldId id="3247" r:id="rId25"/>
    <p:sldId id="3248" r:id="rId26"/>
    <p:sldId id="3241" r:id="rId27"/>
    <p:sldId id="2711" r:id="rId28"/>
    <p:sldId id="3251" r:id="rId29"/>
    <p:sldId id="3242" r:id="rId30"/>
    <p:sldId id="3249" r:id="rId31"/>
    <p:sldId id="3250" r:id="rId32"/>
    <p:sldId id="2908" r:id="rId33"/>
  </p:sldIdLst>
  <p:sldSz cx="12192000" cy="6858000"/>
  <p:notesSz cx="6858000" cy="9144000"/>
  <p:defaultTextStyle>
    <a:defPPr>
      <a:defRPr lang="pt-PT"/>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defaultTextStyle>
  <p:extLst>
    <p:ext uri="{EFAFB233-063F-42B5-8137-9DF3F51BA10A}">
      <p15:sldGuideLst xmlns:p15="http://schemas.microsoft.com/office/powerpoint/2012/main">
        <p15:guide id="1" pos="7559" userDrawn="1">
          <p15:clr>
            <a:srgbClr val="A4A3A4"/>
          </p15:clr>
        </p15:guide>
        <p15:guide id="2" pos="143" userDrawn="1">
          <p15:clr>
            <a:srgbClr val="A4A3A4"/>
          </p15:clr>
        </p15:guide>
        <p15:guide id="3" pos="4997" userDrawn="1">
          <p15:clr>
            <a:srgbClr val="A4A3A4"/>
          </p15:clr>
        </p15:guide>
        <p15:guide id="4" pos="5110" userDrawn="1">
          <p15:clr>
            <a:srgbClr val="A4A3A4"/>
          </p15:clr>
        </p15:guide>
        <p15:guide id="5" pos="234" userDrawn="1">
          <p15:clr>
            <a:srgbClr val="A4A3A4"/>
          </p15:clr>
        </p15:guide>
        <p15:guide id="6" orient="horz" pos="1026" userDrawn="1">
          <p15:clr>
            <a:srgbClr val="A4A3A4"/>
          </p15:clr>
        </p15:guide>
        <p15:guide id="8" pos="3863" userDrawn="1">
          <p15:clr>
            <a:srgbClr val="A4A3A4"/>
          </p15:clr>
        </p15:guide>
        <p15:guide id="9" orient="horz" pos="1820" userDrawn="1">
          <p15:clr>
            <a:srgbClr val="A4A3A4"/>
          </p15:clr>
        </p15:guide>
        <p15:guide id="10" orient="horz" pos="4269" userDrawn="1">
          <p15:clr>
            <a:srgbClr val="A4A3A4"/>
          </p15:clr>
        </p15:guide>
        <p15:guide id="11" orient="horz" pos="2137" userDrawn="1">
          <p15:clr>
            <a:srgbClr val="A4A3A4"/>
          </p15:clr>
        </p15:guide>
        <p15:guide id="12" orient="horz" pos="1593" userDrawn="1">
          <p15:clr>
            <a:srgbClr val="A4A3A4"/>
          </p15:clr>
        </p15:guide>
        <p15:guide id="13" orient="horz" pos="11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a Dos Reis Silva" initials="JR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3BC"/>
    <a:srgbClr val="1F5990"/>
    <a:srgbClr val="FA0030"/>
    <a:srgbClr val="1B164F"/>
    <a:srgbClr val="2574B5"/>
    <a:srgbClr val="2170C1"/>
    <a:srgbClr val="0070C0"/>
    <a:srgbClr val="9EBCDA"/>
    <a:srgbClr val="356089"/>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8" autoAdjust="0"/>
    <p:restoredTop sz="87028"/>
  </p:normalViewPr>
  <p:slideViewPr>
    <p:cSldViewPr snapToGrid="0">
      <p:cViewPr varScale="1">
        <p:scale>
          <a:sx n="82" d="100"/>
          <a:sy n="82" d="100"/>
        </p:scale>
        <p:origin x="55" y="120"/>
      </p:cViewPr>
      <p:guideLst>
        <p:guide pos="7559"/>
        <p:guide pos="143"/>
        <p:guide pos="4997"/>
        <p:guide pos="5110"/>
        <p:guide pos="234"/>
        <p:guide orient="horz" pos="1026"/>
        <p:guide pos="3863"/>
        <p:guide orient="horz" pos="1820"/>
        <p:guide orient="horz" pos="4269"/>
        <p:guide orient="horz" pos="2137"/>
        <p:guide orient="horz" pos="1593"/>
        <p:guide orient="horz" pos="119"/>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1BCE2-8958-3F4E-A8EA-DE678C8B4335}" type="datetimeFigureOut">
              <a:rPr lang="pt-PT" smtClean="0"/>
              <a:t>05/04/2023</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pt-PT"/>
              <a:t>Editar os estilos de texto do Modelo Global
Segundo nível
Terceiro nível
Quarto nível
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68F6C-082F-084A-B465-054C9ADEB634}" type="slidenum">
              <a:rPr lang="pt-PT" smtClean="0"/>
              <a:t>‹nº›</a:t>
            </a:fld>
            <a:endParaRPr lang="pt-PT"/>
          </a:p>
        </p:txBody>
      </p:sp>
    </p:spTree>
    <p:extLst>
      <p:ext uri="{BB962C8B-B14F-4D97-AF65-F5344CB8AC3E}">
        <p14:creationId xmlns:p14="http://schemas.microsoft.com/office/powerpoint/2010/main" val="1674916408"/>
      </p:ext>
    </p:extLst>
  </p:cSld>
  <p:clrMap bg1="lt1" tx1="dk1" bg2="lt2" tx2="dk2" accent1="accent1" accent2="accent2" accent3="accent3" accent4="accent4" accent5="accent5" accent6="accent6" hlink="hlink" folHlink="folHlink"/>
  <p:notesStyle>
    <a:lvl1pPr marL="0" algn="l" defTabSz="514350" rtl="0" eaLnBrk="1" latinLnBrk="0" hangingPunct="1">
      <a:defRPr sz="675" kern="1200">
        <a:solidFill>
          <a:schemeClr val="tx1"/>
        </a:solidFill>
        <a:latin typeface="+mn-lt"/>
        <a:ea typeface="+mn-ea"/>
        <a:cs typeface="+mn-cs"/>
      </a:defRPr>
    </a:lvl1pPr>
    <a:lvl2pPr marL="257175" algn="l" defTabSz="514350" rtl="0" eaLnBrk="1" latinLnBrk="0" hangingPunct="1">
      <a:defRPr sz="675" kern="1200">
        <a:solidFill>
          <a:schemeClr val="tx1"/>
        </a:solidFill>
        <a:latin typeface="+mn-lt"/>
        <a:ea typeface="+mn-ea"/>
        <a:cs typeface="+mn-cs"/>
      </a:defRPr>
    </a:lvl2pPr>
    <a:lvl3pPr marL="514350" algn="l" defTabSz="514350" rtl="0" eaLnBrk="1" latinLnBrk="0" hangingPunct="1">
      <a:defRPr sz="675" kern="1200">
        <a:solidFill>
          <a:schemeClr val="tx1"/>
        </a:solidFill>
        <a:latin typeface="+mn-lt"/>
        <a:ea typeface="+mn-ea"/>
        <a:cs typeface="+mn-cs"/>
      </a:defRPr>
    </a:lvl3pPr>
    <a:lvl4pPr marL="771525" algn="l" defTabSz="514350" rtl="0" eaLnBrk="1" latinLnBrk="0" hangingPunct="1">
      <a:defRPr sz="675" kern="1200">
        <a:solidFill>
          <a:schemeClr val="tx1"/>
        </a:solidFill>
        <a:latin typeface="+mn-lt"/>
        <a:ea typeface="+mn-ea"/>
        <a:cs typeface="+mn-cs"/>
      </a:defRPr>
    </a:lvl4pPr>
    <a:lvl5pPr marL="1028700" algn="l" defTabSz="514350" rtl="0" eaLnBrk="1" latinLnBrk="0" hangingPunct="1">
      <a:defRPr sz="675" kern="1200">
        <a:solidFill>
          <a:schemeClr val="tx1"/>
        </a:solidFill>
        <a:latin typeface="+mn-lt"/>
        <a:ea typeface="+mn-ea"/>
        <a:cs typeface="+mn-cs"/>
      </a:defRPr>
    </a:lvl5pPr>
    <a:lvl6pPr marL="1285875" algn="l" defTabSz="514350" rtl="0" eaLnBrk="1" latinLnBrk="0" hangingPunct="1">
      <a:defRPr sz="675" kern="1200">
        <a:solidFill>
          <a:schemeClr val="tx1"/>
        </a:solidFill>
        <a:latin typeface="+mn-lt"/>
        <a:ea typeface="+mn-ea"/>
        <a:cs typeface="+mn-cs"/>
      </a:defRPr>
    </a:lvl6pPr>
    <a:lvl7pPr marL="1543050" algn="l" defTabSz="514350" rtl="0" eaLnBrk="1" latinLnBrk="0" hangingPunct="1">
      <a:defRPr sz="675" kern="1200">
        <a:solidFill>
          <a:schemeClr val="tx1"/>
        </a:solidFill>
        <a:latin typeface="+mn-lt"/>
        <a:ea typeface="+mn-ea"/>
        <a:cs typeface="+mn-cs"/>
      </a:defRPr>
    </a:lvl7pPr>
    <a:lvl8pPr marL="1800225" algn="l" defTabSz="514350" rtl="0" eaLnBrk="1" latinLnBrk="0" hangingPunct="1">
      <a:defRPr sz="675" kern="1200">
        <a:solidFill>
          <a:schemeClr val="tx1"/>
        </a:solidFill>
        <a:latin typeface="+mn-lt"/>
        <a:ea typeface="+mn-ea"/>
        <a:cs typeface="+mn-cs"/>
      </a:defRPr>
    </a:lvl8pPr>
    <a:lvl9pPr marL="2057400" algn="l" defTabSz="514350" rtl="0" eaLnBrk="1" latinLnBrk="0" hangingPunct="1">
      <a:defRPr sz="6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E668F6C-082F-084A-B465-054C9ADEB634}" type="slidenum">
              <a:rPr lang="pt-PT" smtClean="0"/>
              <a:t>0</a:t>
            </a:fld>
            <a:endParaRPr lang="pt-PT"/>
          </a:p>
        </p:txBody>
      </p:sp>
    </p:spTree>
    <p:extLst>
      <p:ext uri="{BB962C8B-B14F-4D97-AF65-F5344CB8AC3E}">
        <p14:creationId xmlns:p14="http://schemas.microsoft.com/office/powerpoint/2010/main" val="19900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Tx/>
              <a:buChar char="-"/>
            </a:pPr>
            <a:r>
              <a:rPr lang="en-GB" err="1"/>
              <a:t>Refugiados</a:t>
            </a:r>
            <a:r>
              <a:rPr lang="en-GB"/>
              <a:t> </a:t>
            </a:r>
            <a:r>
              <a:rPr lang="en-GB" err="1"/>
              <a:t>climáticos</a:t>
            </a:r>
            <a:endParaRPr lang="en-GB"/>
          </a:p>
          <a:p>
            <a:pPr marL="171450" indent="-171450">
              <a:buFontTx/>
              <a:buChar char="-"/>
            </a:pPr>
            <a:r>
              <a:rPr lang="en-GB" err="1"/>
              <a:t>Disrupção</a:t>
            </a:r>
            <a:r>
              <a:rPr lang="en-GB"/>
              <a:t> das </a:t>
            </a:r>
            <a:r>
              <a:rPr lang="en-GB" err="1"/>
              <a:t>cadeias</a:t>
            </a:r>
            <a:r>
              <a:rPr lang="en-GB"/>
              <a:t> de </a:t>
            </a:r>
            <a:r>
              <a:rPr lang="en-GB" err="1"/>
              <a:t>fornecimento</a:t>
            </a:r>
            <a:r>
              <a:rPr lang="en-GB"/>
              <a:t> </a:t>
            </a:r>
          </a:p>
          <a:p>
            <a:pPr marL="171450" indent="-171450">
              <a:buFontTx/>
              <a:buChar char="-"/>
            </a:pPr>
            <a:r>
              <a:rPr lang="en-GB" err="1"/>
              <a:t>Aumento</a:t>
            </a:r>
            <a:r>
              <a:rPr lang="en-GB"/>
              <a:t> do </a:t>
            </a:r>
            <a:r>
              <a:rPr lang="en-GB" err="1"/>
              <a:t>preço</a:t>
            </a:r>
            <a:r>
              <a:rPr lang="en-GB"/>
              <a:t> da comida</a:t>
            </a:r>
          </a:p>
          <a:p>
            <a:pPr marL="171450" indent="-171450">
              <a:buFontTx/>
              <a:buChar char="-"/>
            </a:pPr>
            <a:r>
              <a:rPr lang="en-GB"/>
              <a:t>Como </a:t>
            </a:r>
            <a:r>
              <a:rPr lang="en-GB" err="1"/>
              <a:t>calor</a:t>
            </a:r>
            <a:r>
              <a:rPr lang="en-GB"/>
              <a:t> </a:t>
            </a:r>
            <a:r>
              <a:rPr lang="en-GB" err="1"/>
              <a:t>extremo</a:t>
            </a:r>
            <a:r>
              <a:rPr lang="en-GB"/>
              <a:t>, Portugal continua a ser </a:t>
            </a:r>
            <a:r>
              <a:rPr lang="en-GB" err="1"/>
              <a:t>assim</a:t>
            </a:r>
            <a:r>
              <a:rPr lang="en-GB"/>
              <a:t> </a:t>
            </a:r>
            <a:r>
              <a:rPr lang="en-GB" err="1"/>
              <a:t>tão</a:t>
            </a:r>
            <a:r>
              <a:rPr lang="en-GB"/>
              <a:t> </a:t>
            </a:r>
            <a:r>
              <a:rPr lang="en-GB" err="1"/>
              <a:t>atrativo</a:t>
            </a:r>
            <a:r>
              <a:rPr lang="en-GB"/>
              <a:t> para o turismo? Como </a:t>
            </a:r>
            <a:r>
              <a:rPr lang="en-GB" err="1"/>
              <a:t>ficam</a:t>
            </a:r>
            <a:r>
              <a:rPr lang="en-GB"/>
              <a:t> as </a:t>
            </a:r>
            <a:r>
              <a:rPr lang="en-GB" err="1"/>
              <a:t>vinhas</a:t>
            </a:r>
            <a:r>
              <a:rPr lang="en-GB"/>
              <a:t> </a:t>
            </a:r>
            <a:r>
              <a:rPr lang="en-GB" err="1"/>
              <a:t>portuguesas</a:t>
            </a:r>
            <a:r>
              <a:rPr lang="en-GB"/>
              <a:t>? O que é que </a:t>
            </a:r>
            <a:r>
              <a:rPr lang="en-GB" err="1"/>
              <a:t>isso</a:t>
            </a:r>
            <a:r>
              <a:rPr lang="en-GB"/>
              <a:t> </a:t>
            </a:r>
            <a:r>
              <a:rPr lang="en-GB" err="1"/>
              <a:t>implica</a:t>
            </a:r>
            <a:r>
              <a:rPr lang="en-GB"/>
              <a:t> para o PIB</a:t>
            </a:r>
          </a:p>
          <a:p>
            <a:pPr marL="171450" indent="-171450">
              <a:buFontTx/>
              <a:buChar char="-"/>
            </a:pPr>
            <a:r>
              <a:rPr lang="en-GB"/>
              <a:t>Crises </a:t>
            </a:r>
            <a:r>
              <a:rPr lang="en-GB" err="1"/>
              <a:t>financeiras</a:t>
            </a:r>
            <a:endParaRPr lang="en-GB"/>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DCAC99-4B62-4BC5-8B23-304D7791EB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21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5"/>
          </p:nvPr>
        </p:nvSpPr>
        <p:spPr/>
        <p:txBody>
          <a:bodyPr/>
          <a:lstStyle/>
          <a:p>
            <a:fld id="{DABFA884-9764-4BDA-88EE-068C6895EB0F}" type="slidenum">
              <a:rPr lang="pt-PT" smtClean="0"/>
              <a:t>14</a:t>
            </a:fld>
            <a:endParaRPr lang="pt-PT"/>
          </a:p>
        </p:txBody>
      </p:sp>
    </p:spTree>
    <p:extLst>
      <p:ext uri="{BB962C8B-B14F-4D97-AF65-F5344CB8AC3E}">
        <p14:creationId xmlns:p14="http://schemas.microsoft.com/office/powerpoint/2010/main" val="3550517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FA884-9764-4BDA-88EE-068C6895EB0F}"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20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800" kern="1200">
                <a:solidFill>
                  <a:schemeClr val="tx1"/>
                </a:solidFill>
                <a:effectLst/>
                <a:latin typeface="+mn-lt"/>
                <a:ea typeface="+mn-ea"/>
                <a:cs typeface="+mn-cs"/>
              </a:rPr>
              <a:t>No sentido de ajudar o sector financeiro a contemplar os riscos climáticos nas análises de risco, a Comissão Europeia lançou em 2018 o Plano de Ação para Financiar um Crescimento Sustentável que entre várias ações identificadas, começa pela:</a:t>
            </a:r>
            <a:endParaRPr lang="en-PT" sz="800" kern="1200">
              <a:solidFill>
                <a:schemeClr val="tx1"/>
              </a:solidFill>
              <a:effectLst/>
              <a:latin typeface="+mn-lt"/>
              <a:ea typeface="+mn-ea"/>
              <a:cs typeface="+mn-cs"/>
            </a:endParaRPr>
          </a:p>
          <a:p>
            <a:r>
              <a:rPr lang="pt-PT" sz="800" kern="1200">
                <a:solidFill>
                  <a:schemeClr val="tx1"/>
                </a:solidFill>
                <a:effectLst/>
                <a:latin typeface="+mn-lt"/>
                <a:ea typeface="+mn-ea"/>
                <a:cs typeface="+mn-cs"/>
              </a:rPr>
              <a:t>A definição de que </a:t>
            </a:r>
            <a:r>
              <a:rPr lang="en-PT" sz="800" kern="1200">
                <a:solidFill>
                  <a:schemeClr val="tx1"/>
                </a:solidFill>
                <a:effectLst/>
                <a:latin typeface="+mn-lt"/>
                <a:ea typeface="+mn-ea"/>
                <a:cs typeface="+mn-cs"/>
              </a:rPr>
              <a:t>uma </a:t>
            </a:r>
            <a:r>
              <a:rPr lang="en-PT" sz="800" b="1" kern="1200">
                <a:solidFill>
                  <a:schemeClr val="tx1"/>
                </a:solidFill>
                <a:effectLst/>
                <a:latin typeface="+mn-lt"/>
                <a:ea typeface="+mn-ea"/>
                <a:cs typeface="+mn-cs"/>
              </a:rPr>
              <a:t>atividade sustentável</a:t>
            </a:r>
            <a:r>
              <a:rPr lang="en-PT" sz="800" kern="1200">
                <a:solidFill>
                  <a:schemeClr val="tx1"/>
                </a:solidFill>
                <a:effectLst/>
                <a:latin typeface="+mn-lt"/>
                <a:ea typeface="+mn-ea"/>
                <a:cs typeface="+mn-cs"/>
              </a:rPr>
              <a:t> é uma atividade que inclui fatores ambientais, sociais e de governança (ESG). Começando po</a:t>
            </a:r>
            <a:r>
              <a:rPr lang="pt-PT" sz="800" kern="1200">
                <a:solidFill>
                  <a:schemeClr val="tx1"/>
                </a:solidFill>
                <a:effectLst/>
                <a:latin typeface="+mn-lt"/>
                <a:ea typeface="+mn-ea"/>
                <a:cs typeface="+mn-cs"/>
              </a:rPr>
              <a:t>r definir o</a:t>
            </a:r>
            <a:r>
              <a:rPr lang="en-PT" sz="800" kern="1200">
                <a:solidFill>
                  <a:schemeClr val="tx1"/>
                </a:solidFill>
                <a:effectLst/>
                <a:latin typeface="+mn-lt"/>
                <a:ea typeface="+mn-ea"/>
                <a:cs typeface="+mn-cs"/>
              </a:rPr>
              <a:t> âmbito ambiental </a:t>
            </a:r>
            <a:r>
              <a:rPr lang="pt-PT" sz="800" kern="1200">
                <a:solidFill>
                  <a:schemeClr val="tx1"/>
                </a:solidFill>
                <a:effectLst/>
                <a:latin typeface="+mn-lt"/>
                <a:ea typeface="+mn-ea"/>
                <a:cs typeface="+mn-cs"/>
              </a:rPr>
              <a:t>através da Taxonomia Europeia, lançada em 2020.</a:t>
            </a:r>
            <a:endParaRPr lang="en-PT" sz="800" kern="1200">
              <a:solidFill>
                <a:schemeClr val="tx1"/>
              </a:solidFill>
              <a:effectLst/>
              <a:latin typeface="+mn-lt"/>
              <a:ea typeface="+mn-ea"/>
              <a:cs typeface="+mn-cs"/>
            </a:endParaRPr>
          </a:p>
          <a:p>
            <a:r>
              <a:rPr lang="pt-PT" sz="800" kern="1200">
                <a:solidFill>
                  <a:schemeClr val="tx1"/>
                </a:solidFill>
                <a:effectLst/>
                <a:latin typeface="+mn-lt"/>
                <a:ea typeface="+mn-ea"/>
                <a:cs typeface="+mn-cs"/>
              </a:rPr>
              <a:t> </a:t>
            </a:r>
            <a:endParaRPr lang="en-PT" sz="800" kern="1200">
              <a:solidFill>
                <a:schemeClr val="tx1"/>
              </a:solidFill>
              <a:effectLst/>
              <a:latin typeface="+mn-lt"/>
              <a:ea typeface="+mn-ea"/>
              <a:cs typeface="+mn-cs"/>
            </a:endParaRPr>
          </a:p>
          <a:p>
            <a:r>
              <a:rPr lang="pt-PT" sz="800" kern="1200">
                <a:solidFill>
                  <a:schemeClr val="tx1"/>
                </a:solidFill>
                <a:effectLst/>
                <a:latin typeface="+mn-lt"/>
                <a:ea typeface="+mn-ea"/>
                <a:cs typeface="+mn-cs"/>
              </a:rPr>
              <a:t>Assim, uma atividade ambientalmente sustentável tem de:</a:t>
            </a:r>
            <a:endParaRPr lang="en-PT" sz="800" kern="1200">
              <a:solidFill>
                <a:schemeClr val="tx1"/>
              </a:solidFill>
              <a:effectLst/>
              <a:latin typeface="+mn-lt"/>
              <a:ea typeface="+mn-ea"/>
              <a:cs typeface="+mn-cs"/>
            </a:endParaRPr>
          </a:p>
          <a:p>
            <a:pPr lvl="0"/>
            <a:endParaRPr lang="en-PT" sz="800" kern="1200">
              <a:solidFill>
                <a:schemeClr val="tx1"/>
              </a:solidFill>
              <a:effectLst/>
              <a:latin typeface="+mn-lt"/>
              <a:ea typeface="+mn-ea"/>
              <a:cs typeface="+mn-cs"/>
            </a:endParaRPr>
          </a:p>
          <a:p>
            <a:pPr lvl="0"/>
            <a:r>
              <a:rPr lang="en-PT" sz="800" kern="1200">
                <a:solidFill>
                  <a:schemeClr val="tx1"/>
                </a:solidFill>
                <a:effectLst/>
                <a:latin typeface="+mn-lt"/>
                <a:ea typeface="+mn-ea"/>
                <a:cs typeface="+mn-cs"/>
              </a:rPr>
              <a:t>Contribui substancialmente para um ou mais dos 6 objetivos ambientais:</a:t>
            </a:r>
          </a:p>
          <a:p>
            <a:pPr lvl="0"/>
            <a:r>
              <a:rPr lang="en-PT" sz="800" b="1" kern="1200">
                <a:solidFill>
                  <a:schemeClr val="tx1"/>
                </a:solidFill>
                <a:effectLst/>
                <a:latin typeface="+mn-lt"/>
                <a:ea typeface="+mn-ea"/>
                <a:cs typeface="+mn-cs"/>
              </a:rPr>
              <a:t>1. Mitigação das alterações climáticas</a:t>
            </a:r>
            <a:r>
              <a:rPr lang="en-PT" sz="800" kern="1200">
                <a:solidFill>
                  <a:schemeClr val="tx1"/>
                </a:solidFill>
                <a:effectLst/>
                <a:latin typeface="+mn-lt"/>
                <a:ea typeface="+mn-ea"/>
                <a:cs typeface="+mn-cs"/>
              </a:rPr>
              <a:t>;</a:t>
            </a:r>
          </a:p>
          <a:p>
            <a:pPr lvl="0"/>
            <a:r>
              <a:rPr lang="en-PT" sz="800" b="1" kern="1200">
                <a:solidFill>
                  <a:schemeClr val="tx1"/>
                </a:solidFill>
                <a:effectLst/>
                <a:latin typeface="+mn-lt"/>
                <a:ea typeface="+mn-ea"/>
                <a:cs typeface="+mn-cs"/>
              </a:rPr>
              <a:t>2. Adaptação às alterações climáticas</a:t>
            </a:r>
            <a:r>
              <a:rPr lang="en-PT" sz="800" kern="1200">
                <a:solidFill>
                  <a:schemeClr val="tx1"/>
                </a:solidFill>
                <a:effectLst/>
                <a:latin typeface="+mn-lt"/>
                <a:ea typeface="+mn-ea"/>
                <a:cs typeface="+mn-cs"/>
              </a:rPr>
              <a:t>;</a:t>
            </a:r>
          </a:p>
          <a:p>
            <a:pPr lvl="0"/>
            <a:r>
              <a:rPr lang="en-PT" sz="800" kern="1200">
                <a:solidFill>
                  <a:schemeClr val="tx1"/>
                </a:solidFill>
                <a:effectLst/>
                <a:latin typeface="+mn-lt"/>
                <a:ea typeface="+mn-ea"/>
                <a:cs typeface="+mn-cs"/>
              </a:rPr>
              <a:t>3. Uso e proteção dos </a:t>
            </a:r>
            <a:r>
              <a:rPr lang="en-PT" sz="800" b="1" kern="1200">
                <a:solidFill>
                  <a:schemeClr val="tx1"/>
                </a:solidFill>
                <a:effectLst/>
                <a:latin typeface="+mn-lt"/>
                <a:ea typeface="+mn-ea"/>
                <a:cs typeface="+mn-cs"/>
              </a:rPr>
              <a:t>recursos hídricos</a:t>
            </a:r>
            <a:r>
              <a:rPr lang="en-PT" sz="800" kern="1200">
                <a:solidFill>
                  <a:schemeClr val="tx1"/>
                </a:solidFill>
                <a:effectLst/>
                <a:latin typeface="+mn-lt"/>
                <a:ea typeface="+mn-ea"/>
                <a:cs typeface="+mn-cs"/>
              </a:rPr>
              <a:t> e marinhos;</a:t>
            </a:r>
          </a:p>
          <a:p>
            <a:pPr lvl="0"/>
            <a:r>
              <a:rPr lang="en-PT" sz="800" kern="1200">
                <a:solidFill>
                  <a:schemeClr val="tx1"/>
                </a:solidFill>
                <a:effectLst/>
                <a:latin typeface="+mn-lt"/>
                <a:ea typeface="+mn-ea"/>
                <a:cs typeface="+mn-cs"/>
              </a:rPr>
              <a:t>4. Transição para a </a:t>
            </a:r>
            <a:r>
              <a:rPr lang="en-PT" sz="800" b="1" kern="1200">
                <a:solidFill>
                  <a:schemeClr val="tx1"/>
                </a:solidFill>
                <a:effectLst/>
                <a:latin typeface="+mn-lt"/>
                <a:ea typeface="+mn-ea"/>
                <a:cs typeface="+mn-cs"/>
              </a:rPr>
              <a:t>economia circular</a:t>
            </a:r>
            <a:r>
              <a:rPr lang="en-PT" sz="800" kern="1200">
                <a:solidFill>
                  <a:schemeClr val="tx1"/>
                </a:solidFill>
                <a:effectLst/>
                <a:latin typeface="+mn-lt"/>
                <a:ea typeface="+mn-ea"/>
                <a:cs typeface="+mn-cs"/>
              </a:rPr>
              <a:t>, prevenção e reciclagem de resíduos;</a:t>
            </a:r>
          </a:p>
          <a:p>
            <a:pPr lvl="0"/>
            <a:r>
              <a:rPr lang="en-PT" sz="800" kern="1200">
                <a:solidFill>
                  <a:schemeClr val="tx1"/>
                </a:solidFill>
                <a:effectLst/>
                <a:latin typeface="+mn-lt"/>
                <a:ea typeface="+mn-ea"/>
                <a:cs typeface="+mn-cs"/>
              </a:rPr>
              <a:t>5. Prevenção e controle da </a:t>
            </a:r>
            <a:r>
              <a:rPr lang="en-PT" sz="800" b="1" kern="1200">
                <a:solidFill>
                  <a:schemeClr val="tx1"/>
                </a:solidFill>
                <a:effectLst/>
                <a:latin typeface="+mn-lt"/>
                <a:ea typeface="+mn-ea"/>
                <a:cs typeface="+mn-cs"/>
              </a:rPr>
              <a:t>poluição</a:t>
            </a:r>
            <a:r>
              <a:rPr lang="en-PT" sz="800" kern="1200">
                <a:solidFill>
                  <a:schemeClr val="tx1"/>
                </a:solidFill>
                <a:effectLst/>
                <a:latin typeface="+mn-lt"/>
                <a:ea typeface="+mn-ea"/>
                <a:cs typeface="+mn-cs"/>
              </a:rPr>
              <a:t>;</a:t>
            </a:r>
          </a:p>
          <a:p>
            <a:pPr lvl="0"/>
            <a:r>
              <a:rPr lang="en-PT" sz="800" kern="1200">
                <a:solidFill>
                  <a:schemeClr val="tx1"/>
                </a:solidFill>
                <a:effectLst/>
                <a:latin typeface="+mn-lt"/>
                <a:ea typeface="+mn-ea"/>
                <a:cs typeface="+mn-cs"/>
              </a:rPr>
              <a:t>6. Proteção sustentável de </a:t>
            </a:r>
            <a:r>
              <a:rPr lang="en-PT" sz="800" b="1" kern="1200">
                <a:solidFill>
                  <a:schemeClr val="tx1"/>
                </a:solidFill>
                <a:effectLst/>
                <a:latin typeface="+mn-lt"/>
                <a:ea typeface="+mn-ea"/>
                <a:cs typeface="+mn-cs"/>
              </a:rPr>
              <a:t>ecossistemas </a:t>
            </a:r>
            <a:r>
              <a:rPr lang="en-PT" sz="800" kern="1200">
                <a:solidFill>
                  <a:schemeClr val="tx1"/>
                </a:solidFill>
                <a:effectLst/>
                <a:latin typeface="+mn-lt"/>
                <a:ea typeface="+mn-ea"/>
                <a:cs typeface="+mn-cs"/>
              </a:rPr>
              <a:t>saudáveis.</a:t>
            </a:r>
          </a:p>
          <a:p>
            <a:pPr lvl="0"/>
            <a:endParaRPr lang="en-PT" sz="800" kern="1200">
              <a:solidFill>
                <a:schemeClr val="tx1"/>
              </a:solidFill>
              <a:effectLst/>
              <a:latin typeface="+mn-lt"/>
              <a:ea typeface="+mn-ea"/>
              <a:cs typeface="+mn-cs"/>
            </a:endParaRPr>
          </a:p>
          <a:p>
            <a:pPr lvl="0"/>
            <a:r>
              <a:rPr lang="en-PT" sz="800" kern="1200">
                <a:solidFill>
                  <a:schemeClr val="tx1"/>
                </a:solidFill>
                <a:effectLst/>
                <a:latin typeface="+mn-lt"/>
                <a:ea typeface="+mn-ea"/>
                <a:cs typeface="+mn-cs"/>
              </a:rPr>
              <a:t>Não causa danos significativos a nenhum destes objetivos ambientais;</a:t>
            </a:r>
          </a:p>
          <a:p>
            <a:pPr lvl="0"/>
            <a:r>
              <a:rPr lang="en-PT" sz="800" kern="1200">
                <a:solidFill>
                  <a:schemeClr val="tx1"/>
                </a:solidFill>
                <a:effectLst/>
                <a:latin typeface="+mn-lt"/>
                <a:ea typeface="+mn-ea"/>
                <a:cs typeface="+mn-cs"/>
              </a:rPr>
              <a:t>Atender a critérios sociais mínimos </a:t>
            </a:r>
          </a:p>
          <a:p>
            <a:pPr lvl="0"/>
            <a:r>
              <a:rPr lang="en-PT" sz="800" kern="1200">
                <a:solidFill>
                  <a:schemeClr val="tx1"/>
                </a:solidFill>
                <a:effectLst/>
                <a:latin typeface="+mn-lt"/>
                <a:ea typeface="+mn-ea"/>
                <a:cs typeface="+mn-cs"/>
              </a:rPr>
              <a:t>Cumpr</a:t>
            </a:r>
            <a:r>
              <a:rPr lang="pt-PT" sz="800" kern="1200">
                <a:solidFill>
                  <a:schemeClr val="tx1"/>
                </a:solidFill>
                <a:effectLst/>
                <a:latin typeface="+mn-lt"/>
                <a:ea typeface="+mn-ea"/>
                <a:cs typeface="+mn-cs"/>
              </a:rPr>
              <a:t>ir</a:t>
            </a:r>
            <a:r>
              <a:rPr lang="en-PT" sz="800" kern="1200">
                <a:solidFill>
                  <a:schemeClr val="tx1"/>
                </a:solidFill>
                <a:effectLst/>
                <a:latin typeface="+mn-lt"/>
                <a:ea typeface="+mn-ea"/>
                <a:cs typeface="+mn-cs"/>
              </a:rPr>
              <a:t> com os critérios técnicos definidos pela Taxonomia.</a:t>
            </a:r>
            <a:endParaRPr lang="pt-PT"/>
          </a:p>
        </p:txBody>
      </p:sp>
      <p:sp>
        <p:nvSpPr>
          <p:cNvPr id="4" name="Slide Number Placeholder 3"/>
          <p:cNvSpPr>
            <a:spLocks noGrp="1"/>
          </p:cNvSpPr>
          <p:nvPr>
            <p:ph type="sldNum" sz="quarter" idx="5"/>
          </p:nvPr>
        </p:nvSpPr>
        <p:spPr/>
        <p:txBody>
          <a:bodyPr/>
          <a:lstStyle/>
          <a:p>
            <a:fld id="{FCA073CC-180B-6C46-8A49-B1D41A4F6798}" type="slidenum">
              <a:rPr lang="pt-PT" smtClean="0"/>
              <a:t>16</a:t>
            </a:fld>
            <a:endParaRPr lang="pt-PT"/>
          </a:p>
        </p:txBody>
      </p:sp>
    </p:spTree>
    <p:extLst>
      <p:ext uri="{BB962C8B-B14F-4D97-AF65-F5344CB8AC3E}">
        <p14:creationId xmlns:p14="http://schemas.microsoft.com/office/powerpoint/2010/main" val="14311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0" i="0">
                <a:solidFill>
                  <a:srgbClr val="000000"/>
                </a:solidFill>
                <a:effectLst/>
                <a:latin typeface="Roboto" panose="02000000000000000000" pitchFamily="2" charset="0"/>
              </a:rPr>
              <a:t>A Comissão Europeia adoptou a 6 de julho o Disclosures Delegated Act, que estabelece a informação - conteúdo, metodologia e apresentação - a ser divulgada por empresas financeiras e não financeiras sobre a proporção de atividades económicas ambientalmente sustentáveis nos seus negócios, investimentos ou atividades de crédito , ou seja, identificação de KPI e modelos para diferentes tipos de empresas: </a:t>
            </a:r>
            <a:endParaRPr lang="en-GB"/>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684209-89FD-44C7-A259-484AC6B26F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9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0" i="0">
                <a:solidFill>
                  <a:srgbClr val="000000"/>
                </a:solidFill>
                <a:effectLst/>
                <a:latin typeface="Roboto" panose="02000000000000000000" pitchFamily="2" charset="0"/>
              </a:rPr>
              <a:t>A Comissão Europeia adoptou a 6 de julho o Disclosures Delegated Act, que estabelece a informação - conteúdo, metodologia e apresentação - a ser divulgada por empresas financeiras e não financeiras sobre a proporção de atividades económicas ambientalmente sustentáveis nos seus negócios, investimentos ou atividades de crédito , ou seja, identificação de KPI e modelos para diferentes tipos de empresas: </a:t>
            </a:r>
            <a:endParaRPr lang="en-GB"/>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684209-89FD-44C7-A259-484AC6B26F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91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5"/>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CE668F6C-082F-084A-B465-054C9ADEB634}"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24</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10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E668F6C-082F-084A-B465-054C9ADEB634}" type="slidenum">
              <a:rPr lang="pt-PT" smtClean="0"/>
              <a:t>29</a:t>
            </a:fld>
            <a:endParaRPr lang="pt-PT"/>
          </a:p>
        </p:txBody>
      </p:sp>
    </p:spTree>
    <p:extLst>
      <p:ext uri="{BB962C8B-B14F-4D97-AF65-F5344CB8AC3E}">
        <p14:creationId xmlns:p14="http://schemas.microsoft.com/office/powerpoint/2010/main" val="3010945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0" indent="0" algn="ctr">
              <a:buNone/>
              <a:defRPr sz="2000"/>
            </a:lvl2pPr>
            <a:lvl3pPr marL="914360" indent="0" algn="ctr">
              <a:buNone/>
              <a:defRPr sz="1800"/>
            </a:lvl3pPr>
            <a:lvl4pPr marL="1371540" indent="0" algn="ctr">
              <a:buNone/>
              <a:defRPr sz="1600"/>
            </a:lvl4pPr>
            <a:lvl5pPr marL="1828720" indent="0" algn="ctr">
              <a:buNone/>
              <a:defRPr sz="1600"/>
            </a:lvl5pPr>
            <a:lvl6pPr marL="2285900" indent="0" algn="ctr">
              <a:buNone/>
              <a:defRPr sz="1600"/>
            </a:lvl6pPr>
            <a:lvl7pPr marL="2743080" indent="0" algn="ctr">
              <a:buNone/>
              <a:defRPr sz="1600"/>
            </a:lvl7pPr>
            <a:lvl8pPr marL="3200260" indent="0" algn="ctr">
              <a:buNone/>
              <a:defRPr sz="1600"/>
            </a:lvl8pPr>
            <a:lvl9pPr marL="3657440" indent="0" algn="ctr">
              <a:buNone/>
              <a:defRPr sz="16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E0870D09-4442-CB4B-9AA2-C3AB9937E816}" type="datetime1">
              <a:rPr lang="en-US" smtClean="0"/>
              <a:t>4/5/2023</a:t>
            </a:fld>
            <a:endParaRPr lang="pt-PT"/>
          </a:p>
        </p:txBody>
      </p:sp>
      <p:sp>
        <p:nvSpPr>
          <p:cNvPr id="6" name="Slide Number Placeholder 5"/>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291171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Editar os estilos de texto do Modelo Global
Segundo nível
Terceiro nível
Quarto nível
Quinto nível</a:t>
            </a:r>
            <a:endParaRPr lang="en-US" dirty="0"/>
          </a:p>
        </p:txBody>
      </p:sp>
      <p:sp>
        <p:nvSpPr>
          <p:cNvPr id="4" name="Date Placeholder 3"/>
          <p:cNvSpPr>
            <a:spLocks noGrp="1"/>
          </p:cNvSpPr>
          <p:nvPr>
            <p:ph type="dt" sz="half" idx="10"/>
          </p:nvPr>
        </p:nvSpPr>
        <p:spPr/>
        <p:txBody>
          <a:bodyPr/>
          <a:lstStyle/>
          <a:p>
            <a:fld id="{E5435183-533C-2649-B97B-AAF636BD9A63}" type="datetime1">
              <a:rPr lang="en-US" smtClean="0"/>
              <a:t>4/5/2023</a:t>
            </a:fld>
            <a:endParaRPr lang="pt-PT"/>
          </a:p>
        </p:txBody>
      </p:sp>
      <p:sp>
        <p:nvSpPr>
          <p:cNvPr id="6" name="Slide Number Placeholder 5"/>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99127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PT"/>
              <a:t>Editar os estilos de texto do Modelo Global
Segundo nível
Terceiro nível
Quarto nível
Quinto nível</a:t>
            </a:r>
            <a:endParaRPr lang="en-US" dirty="0"/>
          </a:p>
        </p:txBody>
      </p:sp>
      <p:sp>
        <p:nvSpPr>
          <p:cNvPr id="4" name="Date Placeholder 3"/>
          <p:cNvSpPr>
            <a:spLocks noGrp="1"/>
          </p:cNvSpPr>
          <p:nvPr>
            <p:ph type="dt" sz="half" idx="10"/>
          </p:nvPr>
        </p:nvSpPr>
        <p:spPr/>
        <p:txBody>
          <a:bodyPr/>
          <a:lstStyle/>
          <a:p>
            <a:fld id="{6F7EEC73-0031-A44F-B456-A61A7DD3D85B}" type="datetime1">
              <a:rPr lang="en-US" smtClean="0"/>
              <a:t>4/5/2023</a:t>
            </a:fld>
            <a:endParaRPr lang="pt-PT"/>
          </a:p>
        </p:txBody>
      </p:sp>
      <p:sp>
        <p:nvSpPr>
          <p:cNvPr id="6" name="Slide Number Placeholder 5"/>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2390065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6_Custom Layout">
    <p:spTree>
      <p:nvGrpSpPr>
        <p:cNvPr id="1" name=""/>
        <p:cNvGrpSpPr/>
        <p:nvPr/>
      </p:nvGrpSpPr>
      <p:grpSpPr>
        <a:xfrm>
          <a:off x="0" y="0"/>
          <a:ext cx="0" cy="0"/>
          <a:chOff x="0" y="0"/>
          <a:chExt cx="0" cy="0"/>
        </a:xfrm>
      </p:grpSpPr>
      <p:sp>
        <p:nvSpPr>
          <p:cNvPr id="28" name="Número do diapositivo"/>
          <p:cNvSpPr txBox="1">
            <a:spLocks noGrp="1"/>
          </p:cNvSpPr>
          <p:nvPr>
            <p:ph type="sldNum" sz="quarter" idx="2"/>
          </p:nvPr>
        </p:nvSpPr>
        <p:spPr>
          <a:prstGeom prst="rect">
            <a:avLst/>
          </a:prstGeom>
        </p:spPr>
        <p:txBody>
          <a:bodyPr/>
          <a:lstStyle/>
          <a:p>
            <a:fld id="{86CB4B4D-7CA3-9044-876B-883B54F8677D}" type="slidenum">
              <a:rPr/>
              <a:t>‹nº›</a:t>
            </a:fld>
            <a:endParaRPr/>
          </a:p>
        </p:txBody>
      </p:sp>
    </p:spTree>
    <p:extLst>
      <p:ext uri="{BB962C8B-B14F-4D97-AF65-F5344CB8AC3E}">
        <p14:creationId xmlns:p14="http://schemas.microsoft.com/office/powerpoint/2010/main" val="249784093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ly header">
    <p:spTree>
      <p:nvGrpSpPr>
        <p:cNvPr id="1" name=""/>
        <p:cNvGrpSpPr/>
        <p:nvPr/>
      </p:nvGrpSpPr>
      <p:grpSpPr>
        <a:xfrm>
          <a:off x="0" y="0"/>
          <a:ext cx="0" cy="0"/>
          <a:chOff x="0" y="0"/>
          <a:chExt cx="0" cy="0"/>
        </a:xfrm>
      </p:grpSpPr>
      <p:sp>
        <p:nvSpPr>
          <p:cNvPr id="2" name="Title 1"/>
          <p:cNvSpPr>
            <a:spLocks noGrp="1"/>
          </p:cNvSpPr>
          <p:nvPr>
            <p:ph type="title"/>
          </p:nvPr>
        </p:nvSpPr>
        <p:spPr>
          <a:xfrm>
            <a:off x="962027" y="519437"/>
            <a:ext cx="10738908" cy="953135"/>
          </a:xfrm>
          <a:prstGeom prst="rect">
            <a:avLst/>
          </a:prstGeom>
        </p:spPr>
        <p:txBody>
          <a:bodyPr/>
          <a:lstStyle>
            <a:lvl1pPr>
              <a:defRPr sz="2430"/>
            </a:lvl1pPr>
          </a:lstStyle>
          <a:p>
            <a:r>
              <a:rPr lang="nl-NL" dirty="0"/>
              <a:t>Klik om de stijl te bewerken</a:t>
            </a:r>
            <a:endParaRPr lang="en-US" dirty="0"/>
          </a:p>
        </p:txBody>
      </p:sp>
    </p:spTree>
    <p:extLst>
      <p:ext uri="{BB962C8B-B14F-4D97-AF65-F5344CB8AC3E}">
        <p14:creationId xmlns:p14="http://schemas.microsoft.com/office/powerpoint/2010/main" val="33354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895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iapositivo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65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Editar os estilos de texto do Modelo Global
Segundo nível
Terceiro nível
Quarto nível
Quinto nível</a:t>
            </a:r>
            <a:endParaRPr lang="en-US" dirty="0"/>
          </a:p>
        </p:txBody>
      </p:sp>
      <p:sp>
        <p:nvSpPr>
          <p:cNvPr id="4" name="Date Placeholder 3"/>
          <p:cNvSpPr>
            <a:spLocks noGrp="1"/>
          </p:cNvSpPr>
          <p:nvPr>
            <p:ph type="dt" sz="half" idx="10"/>
          </p:nvPr>
        </p:nvSpPr>
        <p:spPr/>
        <p:txBody>
          <a:bodyPr/>
          <a:lstStyle/>
          <a:p>
            <a:fld id="{F8C66772-A4B1-2543-B2EA-521C6E8AC7EA}" type="datetime1">
              <a:rPr lang="en-US" smtClean="0"/>
              <a:t>4/5/2023</a:t>
            </a:fld>
            <a:endParaRPr lang="pt-PT"/>
          </a:p>
        </p:txBody>
      </p:sp>
      <p:sp>
        <p:nvSpPr>
          <p:cNvPr id="6" name="Slide Number Placeholder 5"/>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295993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80" indent="0">
              <a:buNone/>
              <a:defRPr sz="2000">
                <a:solidFill>
                  <a:schemeClr val="tx1">
                    <a:tint val="75000"/>
                  </a:schemeClr>
                </a:solidFill>
              </a:defRPr>
            </a:lvl2pPr>
            <a:lvl3pPr marL="914360" indent="0">
              <a:buNone/>
              <a:defRPr sz="1800">
                <a:solidFill>
                  <a:schemeClr val="tx1">
                    <a:tint val="75000"/>
                  </a:schemeClr>
                </a:solidFill>
              </a:defRPr>
            </a:lvl3pPr>
            <a:lvl4pPr marL="1371540" indent="0">
              <a:buNone/>
              <a:defRPr sz="1600">
                <a:solidFill>
                  <a:schemeClr val="tx1">
                    <a:tint val="75000"/>
                  </a:schemeClr>
                </a:solidFill>
              </a:defRPr>
            </a:lvl4pPr>
            <a:lvl5pPr marL="1828720" indent="0">
              <a:buNone/>
              <a:defRPr sz="1600">
                <a:solidFill>
                  <a:schemeClr val="tx1">
                    <a:tint val="75000"/>
                  </a:schemeClr>
                </a:solidFill>
              </a:defRPr>
            </a:lvl5pPr>
            <a:lvl6pPr marL="2285900" indent="0">
              <a:buNone/>
              <a:defRPr sz="1600">
                <a:solidFill>
                  <a:schemeClr val="tx1">
                    <a:tint val="75000"/>
                  </a:schemeClr>
                </a:solidFill>
              </a:defRPr>
            </a:lvl6pPr>
            <a:lvl7pPr marL="2743080" indent="0">
              <a:buNone/>
              <a:defRPr sz="1600">
                <a:solidFill>
                  <a:schemeClr val="tx1">
                    <a:tint val="75000"/>
                  </a:schemeClr>
                </a:solidFill>
              </a:defRPr>
            </a:lvl7pPr>
            <a:lvl8pPr marL="3200260" indent="0">
              <a:buNone/>
              <a:defRPr sz="1600">
                <a:solidFill>
                  <a:schemeClr val="tx1">
                    <a:tint val="75000"/>
                  </a:schemeClr>
                </a:solidFill>
              </a:defRPr>
            </a:lvl8pPr>
            <a:lvl9pPr marL="3657440" indent="0">
              <a:buNone/>
              <a:defRPr sz="1600">
                <a:solidFill>
                  <a:schemeClr val="tx1">
                    <a:tint val="75000"/>
                  </a:schemeClr>
                </a:solidFill>
              </a:defRPr>
            </a:lvl9pPr>
          </a:lstStyle>
          <a:p>
            <a:pPr lvl="0"/>
            <a:r>
              <a:rPr lang="pt-PT" dirty="0"/>
              <a:t>Editar os estilos de texto do Modelo Global
Segundo nível
Terceiro nível
Quarto nível
Quinto nível</a:t>
            </a:r>
            <a:endParaRPr lang="en-US" dirty="0"/>
          </a:p>
        </p:txBody>
      </p:sp>
      <p:sp>
        <p:nvSpPr>
          <p:cNvPr id="4" name="Date Placeholder 3"/>
          <p:cNvSpPr>
            <a:spLocks noGrp="1"/>
          </p:cNvSpPr>
          <p:nvPr>
            <p:ph type="dt" sz="half" idx="10"/>
          </p:nvPr>
        </p:nvSpPr>
        <p:spPr/>
        <p:txBody>
          <a:bodyPr/>
          <a:lstStyle/>
          <a:p>
            <a:fld id="{7D174E46-EAB2-294A-B104-B201ABEA9157}" type="datetime1">
              <a:rPr lang="en-US" smtClean="0"/>
              <a:t>4/5/2023</a:t>
            </a:fld>
            <a:endParaRPr lang="pt-PT"/>
          </a:p>
        </p:txBody>
      </p:sp>
      <p:sp>
        <p:nvSpPr>
          <p:cNvPr id="6" name="Slide Number Placeholder 5"/>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377932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PT"/>
              <a:t>Editar os estilos de texto do Modelo Global
Segundo nível
Terceiro nível
Quarto nível
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CF45EED6-7DB6-0346-89AF-F52123F31B52}" type="datetime1">
              <a:rPr lang="en-US" smtClean="0"/>
              <a:t>4/5/2023</a:t>
            </a:fld>
            <a:endParaRPr lang="pt-PT"/>
          </a:p>
        </p:txBody>
      </p:sp>
      <p:sp>
        <p:nvSpPr>
          <p:cNvPr id="7" name="Slide Number Placeholder 6"/>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326585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0" indent="0">
              <a:buNone/>
              <a:defRPr sz="2000" b="1"/>
            </a:lvl2pPr>
            <a:lvl3pPr marL="914360" indent="0">
              <a:buNone/>
              <a:defRPr sz="1800" b="1"/>
            </a:lvl3pPr>
            <a:lvl4pPr marL="1371540" indent="0">
              <a:buNone/>
              <a:defRPr sz="1600" b="1"/>
            </a:lvl4pPr>
            <a:lvl5pPr marL="1828720" indent="0">
              <a:buNone/>
              <a:defRPr sz="1600" b="1"/>
            </a:lvl5pPr>
            <a:lvl6pPr marL="2285900" indent="0">
              <a:buNone/>
              <a:defRPr sz="1600" b="1"/>
            </a:lvl6pPr>
            <a:lvl7pPr marL="2743080" indent="0">
              <a:buNone/>
              <a:defRPr sz="1600" b="1"/>
            </a:lvl7pPr>
            <a:lvl8pPr marL="3200260" indent="0">
              <a:buNone/>
              <a:defRPr sz="1600" b="1"/>
            </a:lvl8pPr>
            <a:lvl9pPr marL="3657440" indent="0">
              <a:buNone/>
              <a:defRPr sz="1600" b="1"/>
            </a:lvl9pPr>
          </a:lstStyle>
          <a:p>
            <a:pPr lvl="0"/>
            <a:r>
              <a:rPr lang="pt-PT"/>
              <a:t>Editar os estilos de texto do Modelo Global
Segundo nível
Terceiro nível
Quarto nível
Quinto nível</a:t>
            </a:r>
            <a:endParaRPr lang="en-US" dirty="0"/>
          </a:p>
        </p:txBody>
      </p:sp>
      <p:sp>
        <p:nvSpPr>
          <p:cNvPr id="4" name="Content Placeholder 3"/>
          <p:cNvSpPr>
            <a:spLocks noGrp="1"/>
          </p:cNvSpPr>
          <p:nvPr>
            <p:ph sz="half" idx="2"/>
          </p:nvPr>
        </p:nvSpPr>
        <p:spPr>
          <a:xfrm>
            <a:off x="839789" y="2505076"/>
            <a:ext cx="5157787" cy="3684588"/>
          </a:xfrm>
        </p:spPr>
        <p:txBody>
          <a:bodyPr/>
          <a:lstStyle/>
          <a:p>
            <a:pPr lvl="0"/>
            <a:r>
              <a:rPr lang="pt-PT"/>
              <a:t>Editar os estilos de texto do Modelo Global
Segundo nível
Terceiro nível
Quarto nível
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0" indent="0">
              <a:buNone/>
              <a:defRPr sz="2000" b="1"/>
            </a:lvl2pPr>
            <a:lvl3pPr marL="914360" indent="0">
              <a:buNone/>
              <a:defRPr sz="1800" b="1"/>
            </a:lvl3pPr>
            <a:lvl4pPr marL="1371540" indent="0">
              <a:buNone/>
              <a:defRPr sz="1600" b="1"/>
            </a:lvl4pPr>
            <a:lvl5pPr marL="1828720" indent="0">
              <a:buNone/>
              <a:defRPr sz="1600" b="1"/>
            </a:lvl5pPr>
            <a:lvl6pPr marL="2285900" indent="0">
              <a:buNone/>
              <a:defRPr sz="1600" b="1"/>
            </a:lvl6pPr>
            <a:lvl7pPr marL="2743080" indent="0">
              <a:buNone/>
              <a:defRPr sz="1600" b="1"/>
            </a:lvl7pPr>
            <a:lvl8pPr marL="3200260" indent="0">
              <a:buNone/>
              <a:defRPr sz="1600" b="1"/>
            </a:lvl8pPr>
            <a:lvl9pPr marL="3657440" indent="0">
              <a:buNone/>
              <a:defRPr sz="1600" b="1"/>
            </a:lvl9pPr>
          </a:lstStyle>
          <a:p>
            <a:pPr lvl="0"/>
            <a:r>
              <a:rPr lang="pt-PT"/>
              <a:t>Editar os estilos de texto do Modelo Global
Segundo nível
Terceiro nível
Quarto nível
Quinto nível</a:t>
            </a:r>
            <a:endParaRPr lang="en-US" dirty="0"/>
          </a:p>
        </p:txBody>
      </p:sp>
      <p:sp>
        <p:nvSpPr>
          <p:cNvPr id="6" name="Content Placeholder 5"/>
          <p:cNvSpPr>
            <a:spLocks noGrp="1"/>
          </p:cNvSpPr>
          <p:nvPr>
            <p:ph sz="quarter" idx="4"/>
          </p:nvPr>
        </p:nvSpPr>
        <p:spPr>
          <a:xfrm>
            <a:off x="6172200" y="2505076"/>
            <a:ext cx="5183188" cy="3684588"/>
          </a:xfrm>
        </p:spPr>
        <p:txBody>
          <a:bodyPr/>
          <a:lstStyle/>
          <a:p>
            <a:pPr lvl="0"/>
            <a:r>
              <a:rPr lang="pt-PT"/>
              <a:t>Editar os estilos de texto do Modelo Global
Segundo nível
Terceiro nível
Quarto nível
Quinto nível</a:t>
            </a:r>
            <a:endParaRPr lang="en-US" dirty="0"/>
          </a:p>
        </p:txBody>
      </p:sp>
      <p:sp>
        <p:nvSpPr>
          <p:cNvPr id="7" name="Date Placeholder 6"/>
          <p:cNvSpPr>
            <a:spLocks noGrp="1"/>
          </p:cNvSpPr>
          <p:nvPr>
            <p:ph type="dt" sz="half" idx="10"/>
          </p:nvPr>
        </p:nvSpPr>
        <p:spPr/>
        <p:txBody>
          <a:bodyPr/>
          <a:lstStyle/>
          <a:p>
            <a:fld id="{8975FEDB-C821-9C42-AF6C-17C8D77A7700}" type="datetime1">
              <a:rPr lang="en-US" smtClean="0"/>
              <a:t>4/5/2023</a:t>
            </a:fld>
            <a:endParaRPr lang="pt-PT"/>
          </a:p>
        </p:txBody>
      </p:sp>
      <p:sp>
        <p:nvSpPr>
          <p:cNvPr id="9" name="Slide Number Placeholder 8"/>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25311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F570C21A-A44F-7146-A527-D2B37645E356}" type="datetime1">
              <a:rPr lang="en-US" smtClean="0"/>
              <a:t>4/5/2023</a:t>
            </a:fld>
            <a:endParaRPr lang="pt-PT"/>
          </a:p>
        </p:txBody>
      </p:sp>
      <p:sp>
        <p:nvSpPr>
          <p:cNvPr id="5" name="Slide Number Placeholder 4"/>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231072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613EEC-3CF5-DB4F-B5AB-E6789E371423}" type="datetime1">
              <a:rPr lang="en-US" smtClean="0"/>
              <a:t>4/5/2023</a:t>
            </a:fld>
            <a:endParaRPr lang="pt-PT"/>
          </a:p>
        </p:txBody>
      </p:sp>
      <p:sp>
        <p:nvSpPr>
          <p:cNvPr id="4" name="Slide Number Placeholder 3"/>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317274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pt-PT"/>
              <a:t>Clique para editar o estilo de título do Modelo Global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Editar os estilos de texto do Modelo Global
Segundo nível
Terceiro nível
Quarto nível
Quinto nível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80" indent="0">
              <a:buNone/>
              <a:defRPr sz="1400"/>
            </a:lvl2pPr>
            <a:lvl3pPr marL="914360" indent="0">
              <a:buNone/>
              <a:defRPr sz="1200"/>
            </a:lvl3pPr>
            <a:lvl4pPr marL="1371540" indent="0">
              <a:buNone/>
              <a:defRPr sz="1000"/>
            </a:lvl4pPr>
            <a:lvl5pPr marL="1828720" indent="0">
              <a:buNone/>
              <a:defRPr sz="1000"/>
            </a:lvl5pPr>
            <a:lvl6pPr marL="2285900" indent="0">
              <a:buNone/>
              <a:defRPr sz="1000"/>
            </a:lvl6pPr>
            <a:lvl7pPr marL="2743080" indent="0">
              <a:buNone/>
              <a:defRPr sz="1000"/>
            </a:lvl7pPr>
            <a:lvl8pPr marL="3200260" indent="0">
              <a:buNone/>
              <a:defRPr sz="1000"/>
            </a:lvl8pPr>
            <a:lvl9pPr marL="365744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340F4D72-383E-A845-AC4A-2F4865BC80CC}" type="datetime1">
              <a:rPr lang="en-US" smtClean="0"/>
              <a:t>4/5/2023</a:t>
            </a:fld>
            <a:endParaRPr lang="pt-PT"/>
          </a:p>
        </p:txBody>
      </p:sp>
      <p:sp>
        <p:nvSpPr>
          <p:cNvPr id="7" name="Slide Number Placeholder 6"/>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3108242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180" indent="0">
              <a:buNone/>
              <a:defRPr sz="2800"/>
            </a:lvl2pPr>
            <a:lvl3pPr marL="914360" indent="0">
              <a:buNone/>
              <a:defRPr sz="2400"/>
            </a:lvl3pPr>
            <a:lvl4pPr marL="1371540" indent="0">
              <a:buNone/>
              <a:defRPr sz="2000"/>
            </a:lvl4pPr>
            <a:lvl5pPr marL="1828720" indent="0">
              <a:buNone/>
              <a:defRPr sz="2000"/>
            </a:lvl5pPr>
            <a:lvl6pPr marL="2285900" indent="0">
              <a:buNone/>
              <a:defRPr sz="2000"/>
            </a:lvl6pPr>
            <a:lvl7pPr marL="2743080" indent="0">
              <a:buNone/>
              <a:defRPr sz="2000"/>
            </a:lvl7pPr>
            <a:lvl8pPr marL="3200260" indent="0">
              <a:buNone/>
              <a:defRPr sz="2000"/>
            </a:lvl8pPr>
            <a:lvl9pPr marL="365744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80" indent="0">
              <a:buNone/>
              <a:defRPr sz="1400"/>
            </a:lvl2pPr>
            <a:lvl3pPr marL="914360" indent="0">
              <a:buNone/>
              <a:defRPr sz="1200"/>
            </a:lvl3pPr>
            <a:lvl4pPr marL="1371540" indent="0">
              <a:buNone/>
              <a:defRPr sz="1000"/>
            </a:lvl4pPr>
            <a:lvl5pPr marL="1828720" indent="0">
              <a:buNone/>
              <a:defRPr sz="1000"/>
            </a:lvl5pPr>
            <a:lvl6pPr marL="2285900" indent="0">
              <a:buNone/>
              <a:defRPr sz="1000"/>
            </a:lvl6pPr>
            <a:lvl7pPr marL="2743080" indent="0">
              <a:buNone/>
              <a:defRPr sz="1000"/>
            </a:lvl7pPr>
            <a:lvl8pPr marL="3200260" indent="0">
              <a:buNone/>
              <a:defRPr sz="1000"/>
            </a:lvl8pPr>
            <a:lvl9pPr marL="3657440" indent="0">
              <a:buNone/>
              <a:defRPr sz="1000"/>
            </a:lvl9pPr>
          </a:lstStyle>
          <a:p>
            <a:pPr lvl="0"/>
            <a:r>
              <a:rPr lang="pt-PT"/>
              <a:t>Editar os estilos de texto do Modelo Global
Segundo nível
Terceiro nível
Quarto nível
Quinto nível</a:t>
            </a:r>
            <a:endParaRPr lang="en-US" dirty="0"/>
          </a:p>
        </p:txBody>
      </p:sp>
      <p:sp>
        <p:nvSpPr>
          <p:cNvPr id="5" name="Date Placeholder 4"/>
          <p:cNvSpPr>
            <a:spLocks noGrp="1"/>
          </p:cNvSpPr>
          <p:nvPr>
            <p:ph type="dt" sz="half" idx="10"/>
          </p:nvPr>
        </p:nvSpPr>
        <p:spPr/>
        <p:txBody>
          <a:bodyPr/>
          <a:lstStyle/>
          <a:p>
            <a:fld id="{37160BB6-1E90-EC4B-9DBE-FAA3ECC0A738}" type="datetime1">
              <a:rPr lang="en-US" smtClean="0"/>
              <a:t>4/5/2023</a:t>
            </a:fld>
            <a:endParaRPr lang="pt-PT"/>
          </a:p>
        </p:txBody>
      </p:sp>
      <p:sp>
        <p:nvSpPr>
          <p:cNvPr id="7" name="Slide Number Placeholder 6"/>
          <p:cNvSpPr>
            <a:spLocks noGrp="1"/>
          </p:cNvSpPr>
          <p:nvPr>
            <p:ph type="sldNum" sz="quarter" idx="12"/>
          </p:nvPr>
        </p:nvSpPr>
        <p:spPr/>
        <p:txBody>
          <a:bodyPr/>
          <a:lstStyle/>
          <a:p>
            <a:fld id="{8DA6B9A0-1DDE-41F1-B4DD-4D560AEFB6F1}" type="slidenum">
              <a:rPr lang="pt-PT" smtClean="0"/>
              <a:t>‹nº›</a:t>
            </a:fld>
            <a:endParaRPr lang="pt-PT"/>
          </a:p>
        </p:txBody>
      </p:sp>
    </p:spTree>
    <p:extLst>
      <p:ext uri="{BB962C8B-B14F-4D97-AF65-F5344CB8AC3E}">
        <p14:creationId xmlns:p14="http://schemas.microsoft.com/office/powerpoint/2010/main" val="1814289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dirty="0"/>
              <a:t>Editar os estilos de texto do Modelo Global
Segundo nível
Terceiro nível
Quarto nível
Quinto nível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3290A-04AA-2B4C-A936-881EF5046965}" type="datetime1">
              <a:rPr lang="en-US" smtClean="0"/>
              <a:t>4/5/2023</a:t>
            </a:fld>
            <a:endParaRPr lang="pt-PT"/>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6B9A0-1DDE-41F1-B4DD-4D560AEFB6F1}" type="slidenum">
              <a:rPr lang="pt-PT" smtClean="0"/>
              <a:t>‹nº›</a:t>
            </a:fld>
            <a:endParaRPr lang="pt-PT"/>
          </a:p>
        </p:txBody>
      </p:sp>
    </p:spTree>
    <p:extLst>
      <p:ext uri="{BB962C8B-B14F-4D97-AF65-F5344CB8AC3E}">
        <p14:creationId xmlns:p14="http://schemas.microsoft.com/office/powerpoint/2010/main" val="55439001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92" r:id="rId12"/>
    <p:sldLayoutId id="2147483693" r:id="rId13"/>
    <p:sldLayoutId id="2147483694" r:id="rId14"/>
    <p:sldLayoutId id="2147483695" r:id="rId15"/>
  </p:sldLayoutIdLst>
  <p:hf hdr="0" dt="0"/>
  <p:txStyles>
    <p:titleStyle>
      <a:lvl1pPr algn="l" defTabSz="91436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0" indent="-228590" algn="l" defTabSz="91436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0" indent="-228590" algn="l" defTabSz="91436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7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5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30" indent="-228590" algn="l" defTabSz="9143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0" rtl="0" eaLnBrk="1" latinLnBrk="0" hangingPunct="1">
        <a:defRPr sz="1800" kern="1200">
          <a:solidFill>
            <a:schemeClr val="tx1"/>
          </a:solidFill>
          <a:latin typeface="+mn-lt"/>
          <a:ea typeface="+mn-ea"/>
          <a:cs typeface="+mn-cs"/>
        </a:defRPr>
      </a:lvl1pPr>
      <a:lvl2pPr marL="457180" algn="l" defTabSz="914360" rtl="0" eaLnBrk="1" latinLnBrk="0" hangingPunct="1">
        <a:defRPr sz="1800" kern="1200">
          <a:solidFill>
            <a:schemeClr val="tx1"/>
          </a:solidFill>
          <a:latin typeface="+mn-lt"/>
          <a:ea typeface="+mn-ea"/>
          <a:cs typeface="+mn-cs"/>
        </a:defRPr>
      </a:lvl2pPr>
      <a:lvl3pPr marL="914360" algn="l" defTabSz="914360" rtl="0" eaLnBrk="1" latinLnBrk="0" hangingPunct="1">
        <a:defRPr sz="1800" kern="1200">
          <a:solidFill>
            <a:schemeClr val="tx1"/>
          </a:solidFill>
          <a:latin typeface="+mn-lt"/>
          <a:ea typeface="+mn-ea"/>
          <a:cs typeface="+mn-cs"/>
        </a:defRPr>
      </a:lvl3pPr>
      <a:lvl4pPr marL="1371540" algn="l" defTabSz="914360" rtl="0" eaLnBrk="1" latinLnBrk="0" hangingPunct="1">
        <a:defRPr sz="1800" kern="1200">
          <a:solidFill>
            <a:schemeClr val="tx1"/>
          </a:solidFill>
          <a:latin typeface="+mn-lt"/>
          <a:ea typeface="+mn-ea"/>
          <a:cs typeface="+mn-cs"/>
        </a:defRPr>
      </a:lvl4pPr>
      <a:lvl5pPr marL="1828720" algn="l" defTabSz="914360" rtl="0" eaLnBrk="1" latinLnBrk="0" hangingPunct="1">
        <a:defRPr sz="1800" kern="1200">
          <a:solidFill>
            <a:schemeClr val="tx1"/>
          </a:solidFill>
          <a:latin typeface="+mn-lt"/>
          <a:ea typeface="+mn-ea"/>
          <a:cs typeface="+mn-cs"/>
        </a:defRPr>
      </a:lvl5pPr>
      <a:lvl6pPr marL="2285900" algn="l" defTabSz="914360" rtl="0" eaLnBrk="1" latinLnBrk="0" hangingPunct="1">
        <a:defRPr sz="1800" kern="1200">
          <a:solidFill>
            <a:schemeClr val="tx1"/>
          </a:solidFill>
          <a:latin typeface="+mn-lt"/>
          <a:ea typeface="+mn-ea"/>
          <a:cs typeface="+mn-cs"/>
        </a:defRPr>
      </a:lvl6pPr>
      <a:lvl7pPr marL="2743080" algn="l" defTabSz="914360" rtl="0" eaLnBrk="1" latinLnBrk="0" hangingPunct="1">
        <a:defRPr sz="1800" kern="1200">
          <a:solidFill>
            <a:schemeClr val="tx1"/>
          </a:solidFill>
          <a:latin typeface="+mn-lt"/>
          <a:ea typeface="+mn-ea"/>
          <a:cs typeface="+mn-cs"/>
        </a:defRPr>
      </a:lvl7pPr>
      <a:lvl8pPr marL="3200260" algn="l" defTabSz="914360" rtl="0" eaLnBrk="1" latinLnBrk="0" hangingPunct="1">
        <a:defRPr sz="1800" kern="1200">
          <a:solidFill>
            <a:schemeClr val="tx1"/>
          </a:solidFill>
          <a:latin typeface="+mn-lt"/>
          <a:ea typeface="+mn-ea"/>
          <a:cs typeface="+mn-cs"/>
        </a:defRPr>
      </a:lvl8pPr>
      <a:lvl9pPr marL="3657440" algn="l" defTabSz="91436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ec.europa.eu/info/sites/default/files/business_economy_euro/banking_and_finance/documents/200309-sustainable-finance-teg-final-report-taxonomy_en.pdf" TargetMode="Externa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www.futureearth.org/blog/2015-jan-16/great-acceleration" TargetMode="External"/><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3.jpeg"/><Relationship Id="rId2" Type="http://schemas.openxmlformats.org/officeDocument/2006/relationships/video" Target="https://www.youtube.com/embed/GP69PNzOQ1U?feature=oembed" TargetMode="External"/><Relationship Id="rId1" Type="http://schemas.openxmlformats.org/officeDocument/2006/relationships/video" Target="https://www.youtube.com/embed/V-VFZUFJwt4?start=34&amp;feature=oembed" TargetMode="Externa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WmVLcj-XKnM?start=25&amp;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swissre.com/dam/jcr:e73ee7c3-7f83-4c17-a2b8-8ef23a8d3312/swiss-re-institute-expertise-publication-economics-of-climate-change.pdf" TargetMode="External"/><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m" descr="Imagem"/>
          <p:cNvPicPr>
            <a:picLocks noChangeAspect="1"/>
          </p:cNvPicPr>
          <p:nvPr/>
        </p:nvPicPr>
        <p:blipFill>
          <a:blip r:embed="rId3"/>
          <a:stretch>
            <a:fillRect/>
          </a:stretch>
        </p:blipFill>
        <p:spPr>
          <a:xfrm>
            <a:off x="0" y="-716029"/>
            <a:ext cx="15533186" cy="8527884"/>
          </a:xfrm>
          <a:prstGeom prst="rect">
            <a:avLst/>
          </a:prstGeom>
          <a:ln w="12700">
            <a:miter lim="400000"/>
          </a:ln>
        </p:spPr>
      </p:pic>
      <p:pic>
        <p:nvPicPr>
          <p:cNvPr id="167" name="Imagem" descr="Imagem"/>
          <p:cNvPicPr>
            <a:picLocks noChangeAspect="1"/>
          </p:cNvPicPr>
          <p:nvPr/>
        </p:nvPicPr>
        <p:blipFill>
          <a:blip r:embed="rId4"/>
          <a:stretch>
            <a:fillRect/>
          </a:stretch>
        </p:blipFill>
        <p:spPr>
          <a:xfrm>
            <a:off x="11141359" y="304662"/>
            <a:ext cx="695261" cy="636322"/>
          </a:xfrm>
          <a:prstGeom prst="rect">
            <a:avLst/>
          </a:prstGeom>
          <a:ln w="12700">
            <a:miter lim="400000"/>
          </a:ln>
        </p:spPr>
      </p:pic>
      <p:pic>
        <p:nvPicPr>
          <p:cNvPr id="168" name="Imagem" descr="Imagem"/>
          <p:cNvPicPr>
            <a:picLocks noChangeAspect="1"/>
          </p:cNvPicPr>
          <p:nvPr/>
        </p:nvPicPr>
        <p:blipFill>
          <a:blip r:embed="rId5"/>
          <a:stretch>
            <a:fillRect/>
          </a:stretch>
        </p:blipFill>
        <p:spPr>
          <a:xfrm>
            <a:off x="1839237" y="3990825"/>
            <a:ext cx="3444052" cy="1057549"/>
          </a:xfrm>
          <a:prstGeom prst="rect">
            <a:avLst/>
          </a:prstGeom>
          <a:ln w="12700">
            <a:miter lim="400000"/>
          </a:ln>
        </p:spPr>
      </p:pic>
      <p:sp>
        <p:nvSpPr>
          <p:cNvPr id="165" name="Title 29"/>
          <p:cNvSpPr txBox="1"/>
          <p:nvPr/>
        </p:nvSpPr>
        <p:spPr>
          <a:xfrm>
            <a:off x="2906090" y="4707576"/>
            <a:ext cx="5250358" cy="536459"/>
          </a:xfrm>
          <a:prstGeom prst="rect">
            <a:avLst/>
          </a:prstGeom>
          <a:ln w="12700">
            <a:miter lim="400000"/>
          </a:ln>
          <a:effectLst>
            <a:outerShdw blurRad="762000" dist="381000" dir="54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667452">
              <a:lnSpc>
                <a:spcPct val="50000"/>
              </a:lnSpc>
              <a:spcBef>
                <a:spcPts val="0"/>
              </a:spcBef>
              <a:defRPr sz="2701" spc="-22">
                <a:solidFill>
                  <a:srgbClr val="322F5D"/>
                </a:solidFill>
                <a:latin typeface="Montserrat Medium"/>
                <a:ea typeface="Montserrat Medium"/>
                <a:cs typeface="Montserrat Medium"/>
                <a:sym typeface="Montserrat Medium"/>
              </a:defRPr>
            </a:lvl1pPr>
          </a:lstStyle>
          <a:p>
            <a:endParaRPr sz="1600" dirty="0"/>
          </a:p>
        </p:txBody>
      </p:sp>
      <p:cxnSp>
        <p:nvCxnSpPr>
          <p:cNvPr id="4" name="Conexão Reta 3">
            <a:extLst>
              <a:ext uri="{FF2B5EF4-FFF2-40B4-BE49-F238E27FC236}">
                <a16:creationId xmlns:a16="http://schemas.microsoft.com/office/drawing/2014/main" id="{AB3EBE8F-80AC-2520-4519-E5AE53F1A985}"/>
              </a:ext>
            </a:extLst>
          </p:cNvPr>
          <p:cNvCxnSpPr>
            <a:cxnSpLocks/>
          </p:cNvCxnSpPr>
          <p:nvPr/>
        </p:nvCxnSpPr>
        <p:spPr>
          <a:xfrm>
            <a:off x="1839237" y="5283791"/>
            <a:ext cx="3647163" cy="0"/>
          </a:xfrm>
          <a:prstGeom prst="line">
            <a:avLst/>
          </a:prstGeom>
          <a:ln/>
        </p:spPr>
        <p:style>
          <a:lnRef idx="1">
            <a:schemeClr val="dk1"/>
          </a:lnRef>
          <a:fillRef idx="0">
            <a:schemeClr val="dk1"/>
          </a:fillRef>
          <a:effectRef idx="0">
            <a:schemeClr val="dk1"/>
          </a:effectRef>
          <a:fontRef idx="minor">
            <a:schemeClr val="tx1"/>
          </a:fontRef>
        </p:style>
      </p:cxnSp>
      <p:sp>
        <p:nvSpPr>
          <p:cNvPr id="3" name="CaixaDeTexto 2">
            <a:extLst>
              <a:ext uri="{FF2B5EF4-FFF2-40B4-BE49-F238E27FC236}">
                <a16:creationId xmlns:a16="http://schemas.microsoft.com/office/drawing/2014/main" id="{B9D6EE32-43DB-0C8A-615F-1E1E9A13AC21}"/>
              </a:ext>
            </a:extLst>
          </p:cNvPr>
          <p:cNvSpPr txBox="1"/>
          <p:nvPr/>
        </p:nvSpPr>
        <p:spPr>
          <a:xfrm>
            <a:off x="542925" y="5356808"/>
            <a:ext cx="5843588" cy="13090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330" rtl="0" fontAlgn="auto" latinLnBrk="0" hangingPunct="0">
              <a:spcAft>
                <a:spcPts val="0"/>
              </a:spcAft>
              <a:buClrTx/>
              <a:buSzTx/>
              <a:buFontTx/>
              <a:buNone/>
              <a:tabLst/>
            </a:pPr>
            <a:r>
              <a:rPr kumimoji="0" lang="pt-PT" sz="1600" b="1" i="0" u="none" strike="noStrike" cap="none" spc="0" normalizeH="0" baseline="0" dirty="0">
                <a:ln>
                  <a:noFill/>
                </a:ln>
                <a:solidFill>
                  <a:srgbClr val="222222"/>
                </a:solidFill>
                <a:effectLst/>
                <a:uFillTx/>
                <a:latin typeface="Arial" panose="020B0604020202020204" pitchFamily="34" charset="0"/>
                <a:ea typeface="Open Sans Bold"/>
                <a:cs typeface="Arial" panose="020B0604020202020204" pitchFamily="34" charset="0"/>
                <a:sym typeface="Open Sans Bold"/>
              </a:rPr>
              <a:t>Sustentabilidade: da neutralidade carbónica da União ao financiamento dos projetos </a:t>
            </a:r>
          </a:p>
          <a:p>
            <a:pPr marL="0" marR="0" indent="0" algn="ctr" defTabSz="914330" rtl="0" fontAlgn="auto" latinLnBrk="0" hangingPunct="0">
              <a:lnSpc>
                <a:spcPct val="130000"/>
              </a:lnSpc>
              <a:spcBef>
                <a:spcPts val="1000"/>
              </a:spcBef>
              <a:spcAft>
                <a:spcPts val="0"/>
              </a:spcAft>
              <a:buClrTx/>
              <a:buSzTx/>
              <a:buFontTx/>
              <a:buNone/>
              <a:tabLst/>
            </a:pPr>
            <a:r>
              <a:rPr kumimoji="0" lang="pt-PT" sz="1400" b="0" i="0" u="none" strike="noStrike" cap="none" spc="0" normalizeH="0" baseline="0" dirty="0">
                <a:ln>
                  <a:noFill/>
                </a:ln>
                <a:solidFill>
                  <a:srgbClr val="222222"/>
                </a:solidFill>
                <a:effectLst/>
                <a:uFillTx/>
                <a:latin typeface="Arial" panose="020B0604020202020204" pitchFamily="34" charset="0"/>
                <a:ea typeface="Open Sans Bold"/>
                <a:cs typeface="Arial" panose="020B0604020202020204" pitchFamily="34" charset="0"/>
                <a:sym typeface="Open Sans Bold"/>
              </a:rPr>
              <a:t>Taxonomia Verde da EU</a:t>
            </a:r>
          </a:p>
          <a:p>
            <a:pPr marL="0" marR="0" indent="0" algn="ctr" defTabSz="914330" rtl="0" fontAlgn="auto" latinLnBrk="0" hangingPunct="0">
              <a:lnSpc>
                <a:spcPct val="130000"/>
              </a:lnSpc>
              <a:spcBef>
                <a:spcPts val="1000"/>
              </a:spcBef>
              <a:spcAft>
                <a:spcPts val="0"/>
              </a:spcAft>
              <a:buClrTx/>
              <a:buSzTx/>
              <a:buFontTx/>
              <a:buNone/>
              <a:tabLst/>
            </a:pPr>
            <a:r>
              <a:rPr kumimoji="0" lang="pt-PT" sz="1400" b="0" i="0" u="none" strike="noStrike" cap="none" spc="0" normalizeH="0" baseline="0" dirty="0">
                <a:ln>
                  <a:noFill/>
                </a:ln>
                <a:solidFill>
                  <a:srgbClr val="222222"/>
                </a:solidFill>
                <a:effectLst/>
                <a:uFillTx/>
                <a:latin typeface="Arial" panose="020B0604020202020204" pitchFamily="34" charset="0"/>
                <a:ea typeface="Open Sans Bold"/>
                <a:cs typeface="Arial" panose="020B0604020202020204" pitchFamily="34" charset="0"/>
                <a:sym typeface="Open Sans Bold"/>
              </a:rPr>
              <a:t>5 abril 2023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995E2B8-1308-4B70-84E9-D0A63CFAF7DE}"/>
              </a:ext>
            </a:extLst>
          </p:cNvPr>
          <p:cNvSpPr txBox="1"/>
          <p:nvPr/>
        </p:nvSpPr>
        <p:spPr>
          <a:xfrm>
            <a:off x="133614" y="2770676"/>
            <a:ext cx="2372987" cy="1646605"/>
          </a:xfrm>
          <a:prstGeom prst="rect">
            <a:avLst/>
          </a:prstGeom>
          <a:noFill/>
        </p:spPr>
        <p:txBody>
          <a:bodyPr wrap="square" rtlCol="0">
            <a:spAutoFit/>
          </a:bodyPr>
          <a:lstStyle/>
          <a:p>
            <a:pPr>
              <a:spcBef>
                <a:spcPts val="600"/>
              </a:spcBef>
              <a:spcAft>
                <a:spcPts val="600"/>
              </a:spcAft>
              <a:defRPr/>
            </a:pPr>
            <a:r>
              <a:rPr lang="en-US" sz="2400" dirty="0" err="1"/>
              <a:t>Neutralidade</a:t>
            </a:r>
            <a:r>
              <a:rPr lang="en-US" sz="2400" dirty="0"/>
              <a:t> </a:t>
            </a:r>
            <a:r>
              <a:rPr lang="en-US" sz="2400" dirty="0" err="1"/>
              <a:t>carbónica</a:t>
            </a:r>
            <a:r>
              <a:rPr lang="en-US" sz="2400" dirty="0"/>
              <a:t> no final do </a:t>
            </a:r>
            <a:r>
              <a:rPr lang="en-US" sz="2400" dirty="0" err="1"/>
              <a:t>século</a:t>
            </a:r>
            <a:r>
              <a:rPr lang="en-US" sz="2400" dirty="0"/>
              <a:t> 21</a:t>
            </a:r>
            <a:endParaRPr lang="pt-PT" sz="2400" dirty="0"/>
          </a:p>
          <a:p>
            <a:endParaRPr lang="pt-PT" sz="2400" dirty="0">
              <a:latin typeface="Arial" panose="020B0604020202020204" pitchFamily="34" charset="0"/>
              <a:cs typeface="Arial" panose="020B0604020202020204" pitchFamily="34" charset="0"/>
            </a:endParaRPr>
          </a:p>
        </p:txBody>
      </p:sp>
      <p:sp>
        <p:nvSpPr>
          <p:cNvPr id="3" name="Seta: Para Baixo 2">
            <a:extLst>
              <a:ext uri="{FF2B5EF4-FFF2-40B4-BE49-F238E27FC236}">
                <a16:creationId xmlns:a16="http://schemas.microsoft.com/office/drawing/2014/main" id="{05F43316-E710-453F-9421-C8FC11C1B20B}"/>
              </a:ext>
            </a:extLst>
          </p:cNvPr>
          <p:cNvSpPr/>
          <p:nvPr/>
        </p:nvSpPr>
        <p:spPr>
          <a:xfrm>
            <a:off x="3332813" y="1358288"/>
            <a:ext cx="843509" cy="1639967"/>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CaixaDeTexto 3">
            <a:extLst>
              <a:ext uri="{FF2B5EF4-FFF2-40B4-BE49-F238E27FC236}">
                <a16:creationId xmlns:a16="http://schemas.microsoft.com/office/drawing/2014/main" id="{4D478FE3-2E6C-4270-B733-2A9C446974B9}"/>
              </a:ext>
            </a:extLst>
          </p:cNvPr>
          <p:cNvSpPr txBox="1"/>
          <p:nvPr/>
        </p:nvSpPr>
        <p:spPr>
          <a:xfrm>
            <a:off x="4534486" y="1511145"/>
            <a:ext cx="5087815" cy="523220"/>
          </a:xfrm>
          <a:prstGeom prst="rect">
            <a:avLst/>
          </a:prstGeom>
          <a:noFill/>
        </p:spPr>
        <p:txBody>
          <a:bodyPr wrap="square" rtlCol="0">
            <a:spAutoFit/>
          </a:bodyPr>
          <a:lstStyle/>
          <a:p>
            <a:r>
              <a:rPr lang="pt-PT" sz="2800" dirty="0"/>
              <a:t> - Emissões de CO2</a:t>
            </a:r>
          </a:p>
        </p:txBody>
      </p:sp>
      <p:sp>
        <p:nvSpPr>
          <p:cNvPr id="5" name="Seta: Para Baixo 4">
            <a:extLst>
              <a:ext uri="{FF2B5EF4-FFF2-40B4-BE49-F238E27FC236}">
                <a16:creationId xmlns:a16="http://schemas.microsoft.com/office/drawing/2014/main" id="{B75BB886-B4F3-46D5-A341-D0F1930EDB00}"/>
              </a:ext>
            </a:extLst>
          </p:cNvPr>
          <p:cNvSpPr/>
          <p:nvPr/>
        </p:nvSpPr>
        <p:spPr>
          <a:xfrm flipV="1">
            <a:off x="3332813" y="3759008"/>
            <a:ext cx="843509" cy="1821142"/>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CaixaDeTexto 5">
            <a:extLst>
              <a:ext uri="{FF2B5EF4-FFF2-40B4-BE49-F238E27FC236}">
                <a16:creationId xmlns:a16="http://schemas.microsoft.com/office/drawing/2014/main" id="{1825E739-ED9D-4DD7-941B-CE80A14B3948}"/>
              </a:ext>
            </a:extLst>
          </p:cNvPr>
          <p:cNvSpPr txBox="1"/>
          <p:nvPr/>
        </p:nvSpPr>
        <p:spPr>
          <a:xfrm>
            <a:off x="4534485" y="4547422"/>
            <a:ext cx="5678659" cy="523220"/>
          </a:xfrm>
          <a:prstGeom prst="rect">
            <a:avLst/>
          </a:prstGeom>
          <a:noFill/>
        </p:spPr>
        <p:txBody>
          <a:bodyPr wrap="square" rtlCol="0">
            <a:spAutoFit/>
          </a:bodyPr>
          <a:lstStyle/>
          <a:p>
            <a:r>
              <a:rPr lang="pt-PT" sz="2800" dirty="0"/>
              <a:t>+ Sequestro de Carbono</a:t>
            </a:r>
          </a:p>
        </p:txBody>
      </p:sp>
      <p:sp>
        <p:nvSpPr>
          <p:cNvPr id="7" name="Chaveta à esquerda 6">
            <a:extLst>
              <a:ext uri="{FF2B5EF4-FFF2-40B4-BE49-F238E27FC236}">
                <a16:creationId xmlns:a16="http://schemas.microsoft.com/office/drawing/2014/main" id="{F125C1A3-0B32-4EBF-A3D6-E1C2724CDFF5}"/>
              </a:ext>
            </a:extLst>
          </p:cNvPr>
          <p:cNvSpPr/>
          <p:nvPr/>
        </p:nvSpPr>
        <p:spPr>
          <a:xfrm>
            <a:off x="2533408" y="1076066"/>
            <a:ext cx="799405" cy="503582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pic>
        <p:nvPicPr>
          <p:cNvPr id="10" name="Imagem 9">
            <a:extLst>
              <a:ext uri="{FF2B5EF4-FFF2-40B4-BE49-F238E27FC236}">
                <a16:creationId xmlns:a16="http://schemas.microsoft.com/office/drawing/2014/main" id="{EF8709ED-BBC8-4D8D-9977-99923AE428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41748" y="4050356"/>
            <a:ext cx="2591161" cy="1687051"/>
          </a:xfrm>
          <a:prstGeom prst="rect">
            <a:avLst/>
          </a:prstGeom>
        </p:spPr>
      </p:pic>
      <p:sp>
        <p:nvSpPr>
          <p:cNvPr id="11" name="Chaveta à esquerda 10">
            <a:extLst>
              <a:ext uri="{FF2B5EF4-FFF2-40B4-BE49-F238E27FC236}">
                <a16:creationId xmlns:a16="http://schemas.microsoft.com/office/drawing/2014/main" id="{B78495E4-DC78-4013-9A66-CC78EA0CEF8F}"/>
              </a:ext>
            </a:extLst>
          </p:cNvPr>
          <p:cNvSpPr/>
          <p:nvPr/>
        </p:nvSpPr>
        <p:spPr>
          <a:xfrm flipH="1">
            <a:off x="8233627" y="1120593"/>
            <a:ext cx="843509" cy="5035826"/>
          </a:xfrm>
          <a:prstGeom prst="leftBrace">
            <a:avLst>
              <a:gd name="adj1" fmla="val 8333"/>
              <a:gd name="adj2" fmla="val 4904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pic>
        <p:nvPicPr>
          <p:cNvPr id="12" name="Imagem 11">
            <a:extLst>
              <a:ext uri="{FF2B5EF4-FFF2-40B4-BE49-F238E27FC236}">
                <a16:creationId xmlns:a16="http://schemas.microsoft.com/office/drawing/2014/main" id="{3BA21293-D52D-4480-AE09-535E13050DF8}"/>
              </a:ext>
            </a:extLst>
          </p:cNvPr>
          <p:cNvPicPr>
            <a:picLocks noChangeAspect="1"/>
          </p:cNvPicPr>
          <p:nvPr/>
        </p:nvPicPr>
        <p:blipFill>
          <a:blip r:embed="rId3"/>
          <a:stretch>
            <a:fillRect/>
          </a:stretch>
        </p:blipFill>
        <p:spPr>
          <a:xfrm>
            <a:off x="9077136" y="1120593"/>
            <a:ext cx="2133600" cy="2133600"/>
          </a:xfrm>
          <a:prstGeom prst="rect">
            <a:avLst/>
          </a:prstGeom>
        </p:spPr>
      </p:pic>
      <p:sp>
        <p:nvSpPr>
          <p:cNvPr id="13" name="Retângulo 12">
            <a:extLst>
              <a:ext uri="{FF2B5EF4-FFF2-40B4-BE49-F238E27FC236}">
                <a16:creationId xmlns:a16="http://schemas.microsoft.com/office/drawing/2014/main" id="{4F472DB5-8A1F-442B-AF21-D2813E1B50B3}"/>
              </a:ext>
            </a:extLst>
          </p:cNvPr>
          <p:cNvSpPr/>
          <p:nvPr/>
        </p:nvSpPr>
        <p:spPr>
          <a:xfrm>
            <a:off x="0" y="1"/>
            <a:ext cx="12192000" cy="679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sz="2400" dirty="0">
              <a:solidFill>
                <a:prstClr val="white"/>
              </a:solidFill>
              <a:latin typeface="Arial" panose="020B0604020202020204" pitchFamily="34" charset="0"/>
              <a:cs typeface="Arial" panose="020B0604020202020204" pitchFamily="34" charset="0"/>
            </a:endParaRPr>
          </a:p>
        </p:txBody>
      </p:sp>
      <p:sp>
        <p:nvSpPr>
          <p:cNvPr id="14" name="Retângulo 13">
            <a:extLst>
              <a:ext uri="{FF2B5EF4-FFF2-40B4-BE49-F238E27FC236}">
                <a16:creationId xmlns:a16="http://schemas.microsoft.com/office/drawing/2014/main" id="{D4EC7D7D-264D-4141-852A-EA4467D1397E}"/>
              </a:ext>
            </a:extLst>
          </p:cNvPr>
          <p:cNvSpPr/>
          <p:nvPr/>
        </p:nvSpPr>
        <p:spPr>
          <a:xfrm>
            <a:off x="0" y="149254"/>
            <a:ext cx="11055350" cy="461665"/>
          </a:xfrm>
          <a:prstGeom prst="rect">
            <a:avLst/>
          </a:prstGeom>
        </p:spPr>
        <p:txBody>
          <a:bodyPr wrap="square">
            <a:spAutoFit/>
          </a:bodyPr>
          <a:lstStyle/>
          <a:p>
            <a:r>
              <a:rPr lang="pt-PT" sz="2400" b="1" spc="-100" dirty="0">
                <a:solidFill>
                  <a:srgbClr val="305387"/>
                </a:solidFill>
                <a:latin typeface="Montserrat Bold"/>
              </a:rPr>
              <a:t>Alterações Climáticas: Neutralidade Carbónica no fim do século 21</a:t>
            </a:r>
          </a:p>
        </p:txBody>
      </p:sp>
    </p:spTree>
    <p:extLst>
      <p:ext uri="{BB962C8B-B14F-4D97-AF65-F5344CB8AC3E}">
        <p14:creationId xmlns:p14="http://schemas.microsoft.com/office/powerpoint/2010/main" val="127248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munication on the European Green Deal">
            <a:extLst>
              <a:ext uri="{FF2B5EF4-FFF2-40B4-BE49-F238E27FC236}">
                <a16:creationId xmlns:a16="http://schemas.microsoft.com/office/drawing/2014/main" id="{06EA5433-D6FF-8CEE-7D23-E43C793BF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0"/>
            <a:ext cx="96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651B34AE-6FA3-ED23-3EAD-40056BA69C48}"/>
              </a:ext>
            </a:extLst>
          </p:cNvPr>
          <p:cNvSpPr/>
          <p:nvPr/>
        </p:nvSpPr>
        <p:spPr>
          <a:xfrm>
            <a:off x="0" y="149254"/>
            <a:ext cx="11055350" cy="461665"/>
          </a:xfrm>
          <a:prstGeom prst="rect">
            <a:avLst/>
          </a:prstGeom>
        </p:spPr>
        <p:txBody>
          <a:bodyPr wrap="square">
            <a:spAutoFit/>
          </a:bodyPr>
          <a:lstStyle/>
          <a:p>
            <a:r>
              <a:rPr lang="pt-PT" sz="2400" b="1" spc="-100" dirty="0">
                <a:solidFill>
                  <a:srgbClr val="305387"/>
                </a:solidFill>
                <a:latin typeface="Montserrat Bold"/>
              </a:rPr>
              <a:t>Pacto Ecológico Europeu</a:t>
            </a:r>
          </a:p>
        </p:txBody>
      </p:sp>
    </p:spTree>
    <p:extLst>
      <p:ext uri="{BB962C8B-B14F-4D97-AF65-F5344CB8AC3E}">
        <p14:creationId xmlns:p14="http://schemas.microsoft.com/office/powerpoint/2010/main" val="4271052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ursula von der">
            <a:extLst>
              <a:ext uri="{FF2B5EF4-FFF2-40B4-BE49-F238E27FC236}">
                <a16:creationId xmlns:a16="http://schemas.microsoft.com/office/drawing/2014/main" id="{5F79B94A-B5A4-C238-7735-F9DED48589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59416" y="1408670"/>
            <a:ext cx="3147946" cy="472028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ção de Conteúdo 13">
            <a:extLst>
              <a:ext uri="{FF2B5EF4-FFF2-40B4-BE49-F238E27FC236}">
                <a16:creationId xmlns:a16="http://schemas.microsoft.com/office/drawing/2014/main" id="{A2EEDCEF-630A-BCD1-D63D-FC7432B60118}"/>
              </a:ext>
            </a:extLst>
          </p:cNvPr>
          <p:cNvSpPr txBox="1">
            <a:spLocks/>
          </p:cNvSpPr>
          <p:nvPr/>
        </p:nvSpPr>
        <p:spPr bwMode="auto">
          <a:xfrm>
            <a:off x="1128584" y="1202333"/>
            <a:ext cx="5580521" cy="431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171446" indent="-171446" algn="l" rtl="0" eaLnBrk="1" fontAlgn="base" hangingPunct="1">
              <a:lnSpc>
                <a:spcPct val="90000"/>
              </a:lnSpc>
              <a:spcBef>
                <a:spcPts val="750"/>
              </a:spcBef>
              <a:spcAft>
                <a:spcPct val="0"/>
              </a:spcAft>
              <a:buFont typeface="Arial" panose="020B0604020202020204" pitchFamily="34" charset="0"/>
              <a:buChar char="•"/>
              <a:defRPr sz="2000" kern="1200">
                <a:solidFill>
                  <a:srgbClr val="373E47"/>
                </a:solidFill>
                <a:latin typeface="+mn-lt"/>
                <a:ea typeface="+mn-ea"/>
                <a:cs typeface="+mn-cs"/>
              </a:defRPr>
            </a:lvl1pPr>
            <a:lvl2pPr marL="514337" indent="-171446" algn="l" rtl="0" eaLnBrk="1" fontAlgn="base" hangingPunct="1">
              <a:lnSpc>
                <a:spcPct val="90000"/>
              </a:lnSpc>
              <a:spcBef>
                <a:spcPts val="375"/>
              </a:spcBef>
              <a:spcAft>
                <a:spcPct val="0"/>
              </a:spcAft>
              <a:buFont typeface="Arial" panose="020B0604020202020204" pitchFamily="34" charset="0"/>
              <a:buChar char="•"/>
              <a:defRPr sz="1800" kern="1200">
                <a:solidFill>
                  <a:srgbClr val="373E47"/>
                </a:solidFill>
                <a:latin typeface="+mn-lt"/>
                <a:ea typeface="+mn-ea"/>
                <a:cs typeface="+mn-cs"/>
              </a:defRPr>
            </a:lvl2pPr>
            <a:lvl3pPr marL="857228"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3pPr>
            <a:lvl4pPr marL="1200120"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4pPr>
            <a:lvl5pPr marL="1543012"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t-PT" altLang="pt-PT" sz="1800" b="1" dirty="0">
                <a:solidFill>
                  <a:schemeClr val="tx1"/>
                </a:solidFill>
                <a:latin typeface="Arial" panose="020B0604020202020204" pitchFamily="34" charset="0"/>
                <a:cs typeface="Arial" panose="020B0604020202020204" pitchFamily="34" charset="0"/>
              </a:rPr>
              <a:t>“</a:t>
            </a:r>
            <a:r>
              <a:rPr lang="pt-PT" altLang="pt-PT" sz="2500" b="1" dirty="0">
                <a:solidFill>
                  <a:schemeClr val="accent1"/>
                </a:solidFill>
                <a:latin typeface="Arial" panose="020B0604020202020204" pitchFamily="34" charset="0"/>
                <a:cs typeface="Arial" panose="020B0604020202020204" pitchFamily="34" charset="0"/>
              </a:rPr>
              <a:t>O combate às alterações climáticas tornou-se a maior responsabilidade dos nossos tempos</a:t>
            </a:r>
            <a:r>
              <a:rPr lang="pt-PT" altLang="pt-PT" sz="1800" dirty="0">
                <a:solidFill>
                  <a:schemeClr val="accent1"/>
                </a:solidFill>
                <a:latin typeface="Arial" panose="020B0604020202020204" pitchFamily="34" charset="0"/>
                <a:cs typeface="Arial" panose="020B0604020202020204" pitchFamily="34" charset="0"/>
              </a:rPr>
              <a:t>. </a:t>
            </a:r>
            <a:r>
              <a:rPr lang="pt-PT" altLang="pt-PT" sz="1800" dirty="0">
                <a:solidFill>
                  <a:schemeClr val="tx1"/>
                </a:solidFill>
                <a:latin typeface="Arial" panose="020B0604020202020204" pitchFamily="34" charset="0"/>
                <a:cs typeface="Arial" panose="020B0604020202020204" pitchFamily="34" charset="0"/>
              </a:rPr>
              <a:t>E é por isso que na Europa estabelecemos o nosso objetivo: tornarmo-nos o primeiro continente neutro em carbono até 2050”</a:t>
            </a:r>
          </a:p>
          <a:p>
            <a:pPr marL="0" indent="0">
              <a:buNone/>
            </a:pPr>
            <a:endParaRPr lang="pt-PT" altLang="pt-PT" sz="1800" b="1" dirty="0">
              <a:solidFill>
                <a:schemeClr val="tx1"/>
              </a:solidFill>
              <a:latin typeface="Arial" panose="020B0604020202020204" pitchFamily="34" charset="0"/>
              <a:cs typeface="Arial" panose="020B0604020202020204" pitchFamily="34" charset="0"/>
            </a:endParaRPr>
          </a:p>
          <a:p>
            <a:pPr marL="0" indent="0">
              <a:buNone/>
            </a:pPr>
            <a:r>
              <a:rPr lang="de-DE" sz="1500" dirty="0">
                <a:solidFill>
                  <a:schemeClr val="tx1"/>
                </a:solidFill>
                <a:latin typeface="Arial" panose="020B0604020202020204" pitchFamily="34" charset="0"/>
                <a:cs typeface="Arial" panose="020B0604020202020204" pitchFamily="34" charset="0"/>
              </a:rPr>
              <a:t>Ursula Gertrud von der Leyen, </a:t>
            </a:r>
            <a:r>
              <a:rPr lang="pt-PT" sz="1500" dirty="0">
                <a:solidFill>
                  <a:schemeClr val="tx1"/>
                </a:solidFill>
                <a:latin typeface="Arial" panose="020B0604020202020204" pitchFamily="34" charset="0"/>
                <a:cs typeface="Arial" panose="020B0604020202020204" pitchFamily="34" charset="0"/>
              </a:rPr>
              <a:t>atual presidente da Comissão Europeia</a:t>
            </a:r>
            <a:endParaRPr lang="pt-PT" altLang="pt-PT" sz="1500" dirty="0">
              <a:solidFill>
                <a:schemeClr val="tx1"/>
              </a:solidFill>
              <a:latin typeface="Arial" panose="020B0604020202020204" pitchFamily="34" charset="0"/>
              <a:cs typeface="Arial" panose="020B0604020202020204" pitchFamily="34" charset="0"/>
            </a:endParaRPr>
          </a:p>
        </p:txBody>
      </p:sp>
      <p:sp>
        <p:nvSpPr>
          <p:cNvPr id="4" name="Marcador de Posição de Conteúdo 13">
            <a:extLst>
              <a:ext uri="{FF2B5EF4-FFF2-40B4-BE49-F238E27FC236}">
                <a16:creationId xmlns:a16="http://schemas.microsoft.com/office/drawing/2014/main" id="{333972DA-83DB-6D67-43AC-EC61626BDA7F}"/>
              </a:ext>
            </a:extLst>
          </p:cNvPr>
          <p:cNvSpPr txBox="1">
            <a:spLocks/>
          </p:cNvSpPr>
          <p:nvPr/>
        </p:nvSpPr>
        <p:spPr bwMode="auto">
          <a:xfrm>
            <a:off x="1236783" y="3768810"/>
            <a:ext cx="3155711" cy="431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171446" indent="-171446" algn="l" rtl="0" eaLnBrk="1" fontAlgn="base" hangingPunct="1">
              <a:lnSpc>
                <a:spcPct val="90000"/>
              </a:lnSpc>
              <a:spcBef>
                <a:spcPts val="750"/>
              </a:spcBef>
              <a:spcAft>
                <a:spcPct val="0"/>
              </a:spcAft>
              <a:buFont typeface="Arial" panose="020B0604020202020204" pitchFamily="34" charset="0"/>
              <a:buChar char="•"/>
              <a:defRPr sz="2000" kern="1200">
                <a:solidFill>
                  <a:srgbClr val="373E47"/>
                </a:solidFill>
                <a:latin typeface="+mn-lt"/>
                <a:ea typeface="+mn-ea"/>
                <a:cs typeface="+mn-cs"/>
              </a:defRPr>
            </a:lvl1pPr>
            <a:lvl2pPr marL="514337" indent="-171446" algn="l" rtl="0" eaLnBrk="1" fontAlgn="base" hangingPunct="1">
              <a:lnSpc>
                <a:spcPct val="90000"/>
              </a:lnSpc>
              <a:spcBef>
                <a:spcPts val="375"/>
              </a:spcBef>
              <a:spcAft>
                <a:spcPct val="0"/>
              </a:spcAft>
              <a:buFont typeface="Arial" panose="020B0604020202020204" pitchFamily="34" charset="0"/>
              <a:buChar char="•"/>
              <a:defRPr sz="1800" kern="1200">
                <a:solidFill>
                  <a:srgbClr val="373E47"/>
                </a:solidFill>
                <a:latin typeface="+mn-lt"/>
                <a:ea typeface="+mn-ea"/>
                <a:cs typeface="+mn-cs"/>
              </a:defRPr>
            </a:lvl2pPr>
            <a:lvl3pPr marL="857228"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3pPr>
            <a:lvl4pPr marL="1200120"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4pPr>
            <a:lvl5pPr marL="1543012"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t-PT" altLang="pt-PT" sz="1800" dirty="0">
                <a:solidFill>
                  <a:schemeClr val="accent1"/>
                </a:solidFill>
                <a:latin typeface="Arial" panose="020B0604020202020204" pitchFamily="34" charset="0"/>
                <a:cs typeface="Arial" panose="020B0604020202020204" pitchFamily="34" charset="0"/>
              </a:rPr>
              <a:t>A União Europeia compromete-se a ser neutra em carbono até 2050.</a:t>
            </a:r>
            <a:endParaRPr lang="pt-PT" altLang="pt-PT" sz="1800" b="1" dirty="0">
              <a:solidFill>
                <a:schemeClr val="accent1"/>
              </a:solidFill>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853A5825-EEC4-F0DE-A5F0-57534BA872E4}"/>
              </a:ext>
            </a:extLst>
          </p:cNvPr>
          <p:cNvSpPr/>
          <p:nvPr/>
        </p:nvSpPr>
        <p:spPr>
          <a:xfrm>
            <a:off x="0" y="149254"/>
            <a:ext cx="11055350" cy="461665"/>
          </a:xfrm>
          <a:prstGeom prst="rect">
            <a:avLst/>
          </a:prstGeom>
        </p:spPr>
        <p:txBody>
          <a:bodyPr wrap="square">
            <a:spAutoFit/>
          </a:bodyPr>
          <a:lstStyle/>
          <a:p>
            <a:r>
              <a:rPr lang="pt-PT" sz="2400" b="1" spc="-100" dirty="0">
                <a:solidFill>
                  <a:srgbClr val="305387"/>
                </a:solidFill>
                <a:latin typeface="Montserrat Bold"/>
              </a:rPr>
              <a:t>Pacto Ecológico Europeu – Neutralidade carbónica em 2050</a:t>
            </a:r>
          </a:p>
        </p:txBody>
      </p:sp>
    </p:spTree>
    <p:extLst>
      <p:ext uri="{BB962C8B-B14F-4D97-AF65-F5344CB8AC3E}">
        <p14:creationId xmlns:p14="http://schemas.microsoft.com/office/powerpoint/2010/main" val="874827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EA43985-AD8A-2F54-759D-07642CC9B9ED}"/>
              </a:ext>
            </a:extLst>
          </p:cNvPr>
          <p:cNvSpPr txBox="1"/>
          <p:nvPr/>
        </p:nvSpPr>
        <p:spPr>
          <a:xfrm>
            <a:off x="1214437" y="1628775"/>
            <a:ext cx="9272588" cy="2985433"/>
          </a:xfrm>
          <a:prstGeom prst="rect">
            <a:avLst/>
          </a:prstGeom>
          <a:noFill/>
        </p:spPr>
        <p:txBody>
          <a:bodyPr wrap="square">
            <a:spAutoFit/>
          </a:bodyPr>
          <a:lstStyle/>
          <a:p>
            <a:pPr lvl="1" algn="ctr"/>
            <a:r>
              <a:rPr lang="pt-PT" sz="2800" b="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The movement of money is intrinsically linked to the movement of raw materials, finished goods, labor and, ultimately, to the quality of the environment ... if we want to achieve sustainable development we must be willing to finance it</a:t>
            </a:r>
            <a:r>
              <a:rPr lang="pt-PT" sz="2800" b="1" dirty="0">
                <a:latin typeface="Arial" panose="020B0604020202020204" pitchFamily="34" charset="0"/>
                <a:cs typeface="Arial" panose="020B0604020202020204" pitchFamily="34" charset="0"/>
              </a:rPr>
              <a:t>.”</a:t>
            </a:r>
          </a:p>
          <a:p>
            <a:pPr algn="ctr"/>
            <a:endParaRPr lang="pt-PT" sz="2400" b="1" dirty="0">
              <a:latin typeface="Arial" panose="020B0604020202020204" pitchFamily="34" charset="0"/>
              <a:cs typeface="Arial" panose="020B0604020202020204" pitchFamily="34" charset="0"/>
            </a:endParaRPr>
          </a:p>
          <a:p>
            <a:pPr algn="ctr"/>
            <a:r>
              <a:rPr lang="pt-PT" sz="2400" b="1" dirty="0" err="1">
                <a:latin typeface="Arial" panose="020B0604020202020204" pitchFamily="34" charset="0"/>
                <a:cs typeface="Arial" panose="020B0604020202020204" pitchFamily="34" charset="0"/>
              </a:rPr>
              <a:t>Sarokin</a:t>
            </a:r>
            <a:r>
              <a:rPr lang="pt-PT" sz="2400" b="1" dirty="0">
                <a:latin typeface="Arial" panose="020B0604020202020204" pitchFamily="34" charset="0"/>
                <a:cs typeface="Arial" panose="020B0604020202020204" pitchFamily="34" charset="0"/>
              </a:rPr>
              <a:t> e </a:t>
            </a:r>
            <a:r>
              <a:rPr lang="pt-PT" sz="2400" b="1" dirty="0" err="1">
                <a:latin typeface="Arial" panose="020B0604020202020204" pitchFamily="34" charset="0"/>
                <a:cs typeface="Arial" panose="020B0604020202020204" pitchFamily="34" charset="0"/>
              </a:rPr>
              <a:t>Schulkin</a:t>
            </a:r>
            <a:r>
              <a:rPr lang="pt-PT" sz="2400" b="1" dirty="0">
                <a:latin typeface="Arial" panose="020B0604020202020204" pitchFamily="34" charset="0"/>
                <a:cs typeface="Arial" panose="020B0604020202020204" pitchFamily="34" charset="0"/>
              </a:rPr>
              <a:t> (1991).</a:t>
            </a:r>
          </a:p>
        </p:txBody>
      </p:sp>
    </p:spTree>
    <p:extLst>
      <p:ext uri="{BB962C8B-B14F-4D97-AF65-F5344CB8AC3E}">
        <p14:creationId xmlns:p14="http://schemas.microsoft.com/office/powerpoint/2010/main" val="2861872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8AF14A9-6169-1747-9A4A-DFF544812C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9773" y="1281659"/>
            <a:ext cx="6293519" cy="1146748"/>
          </a:xfrm>
          <a:prstGeom prst="rect">
            <a:avLst/>
          </a:prstGeom>
        </p:spPr>
      </p:pic>
      <p:sp>
        <p:nvSpPr>
          <p:cNvPr id="7" name="Retângulo 6">
            <a:extLst>
              <a:ext uri="{FF2B5EF4-FFF2-40B4-BE49-F238E27FC236}">
                <a16:creationId xmlns:a16="http://schemas.microsoft.com/office/drawing/2014/main" id="{EE254EC8-03F0-DE41-B568-033F2EE61816}"/>
              </a:ext>
            </a:extLst>
          </p:cNvPr>
          <p:cNvSpPr/>
          <p:nvPr/>
        </p:nvSpPr>
        <p:spPr>
          <a:xfrm>
            <a:off x="109773" y="1281659"/>
            <a:ext cx="11117670" cy="45056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1" i="0" u="none" strike="noStrike" kern="1200" cap="none" spc="0" normalizeH="0" baseline="0" noProof="0" dirty="0">
              <a:ln>
                <a:noFill/>
              </a:ln>
              <a:solidFill>
                <a:srgbClr val="0C6495"/>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1" i="0" u="none" strike="noStrike" kern="1200" cap="none" spc="0" normalizeH="0" baseline="0" noProof="0" dirty="0">
              <a:ln>
                <a:noFill/>
              </a:ln>
              <a:solidFill>
                <a:srgbClr val="0C6495"/>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1" i="0" u="none" strike="noStrike" kern="1200" cap="none" spc="0" normalizeH="0" baseline="0" noProof="0" dirty="0">
              <a:ln>
                <a:noFill/>
              </a:ln>
              <a:solidFill>
                <a:srgbClr val="0C6495"/>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srgbClr val="0C6495"/>
                </a:solidFill>
                <a:effectLst/>
                <a:uLnTx/>
                <a:uFillTx/>
                <a:latin typeface="Arial" panose="020B0604020202020204" pitchFamily="34" charset="0"/>
                <a:ea typeface="Times New Roman" panose="02020603050405020304" pitchFamily="18" charset="0"/>
                <a:cs typeface="Arial" panose="020B0604020202020204" pitchFamily="34" charset="0"/>
              </a:rPr>
              <a:t>Plano de Ação: Financiar um crescimento sustentável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1" i="0" u="none" strike="noStrike" kern="1200" cap="none" spc="0" normalizeH="0" baseline="0" noProof="0" dirty="0">
              <a:ln>
                <a:noFill/>
              </a:ln>
              <a:solidFill>
                <a:srgbClr val="0C6495"/>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Objetivos: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49580" marR="0" lvl="0" indent="0" algn="l" defTabSz="9144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pt-PT"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reorientar os fluxos </a:t>
            </a:r>
            <a:r>
              <a:rPr kumimoji="0" lang="pt-PT"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 capitais para investimentos sustentáveis, a fim de assegurar um </a:t>
            </a:r>
            <a:r>
              <a:rPr kumimoji="0" lang="pt-PT"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crescimento sustentável e inclusivo; </a:t>
            </a:r>
          </a:p>
          <a:p>
            <a:pPr marL="449580" marR="0" lvl="0" indent="0" algn="l"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49580" marR="0" lvl="0" indent="0" algn="l" defTabSz="9144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pt-PT"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gerir os riscos financeiros decorrentes das alterações climáticas</a:t>
            </a:r>
            <a:r>
              <a:rPr kumimoji="0" lang="pt-PT"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do esgotamento dos recursos, da degradação do ambiente e das questões sociais; e ainda </a:t>
            </a:r>
          </a:p>
          <a:p>
            <a:pPr marL="449580" marR="0" lvl="0" indent="0" algn="l" defTabSz="914400" rtl="0" eaLnBrk="1" fontAlgn="auto" latinLnBrk="0" hangingPunct="1">
              <a:lnSpc>
                <a:spcPct val="100000"/>
              </a:lnSpc>
              <a:spcBef>
                <a:spcPts val="0"/>
              </a:spcBef>
              <a:spcAft>
                <a:spcPts val="0"/>
              </a:spcAft>
              <a:buClrTx/>
              <a:buSzTx/>
              <a:buFontTx/>
              <a:buNone/>
              <a:tabLst/>
              <a:defRPr/>
            </a:pPr>
            <a:endParaRPr kumimoji="0" lang="pt-PT"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49580" marR="0" lvl="0" indent="0" algn="l" defTabSz="914400" rtl="0" eaLnBrk="1" fontAlgn="auto" latinLnBrk="0" hangingPunct="1">
              <a:lnSpc>
                <a:spcPct val="100000"/>
              </a:lnSpc>
              <a:spcBef>
                <a:spcPts val="0"/>
              </a:spcBef>
              <a:spcAft>
                <a:spcPts val="0"/>
              </a:spcAft>
              <a:buClrTx/>
              <a:buSzTx/>
              <a:buFontTx/>
              <a:buNone/>
              <a:tabLst/>
              <a:defRPr/>
            </a:pPr>
            <a:r>
              <a:rPr kumimoji="0" lang="pt-PT"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 promover a </a:t>
            </a:r>
            <a:r>
              <a:rPr kumimoji="0" lang="pt-PT"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transparência e a visão a longo prazo </a:t>
            </a:r>
            <a:r>
              <a:rPr kumimoji="0" lang="pt-PT"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nas atividades económicas e financeiras.</a:t>
            </a:r>
            <a:endParaRPr kumimoji="0" lang="pt-PT"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tângulo 7">
            <a:extLst>
              <a:ext uri="{FF2B5EF4-FFF2-40B4-BE49-F238E27FC236}">
                <a16:creationId xmlns:a16="http://schemas.microsoft.com/office/drawing/2014/main" id="{354DF7E5-4DA9-DF43-8E23-8F23608D5EA2}"/>
              </a:ext>
            </a:extLst>
          </p:cNvPr>
          <p:cNvSpPr/>
          <p:nvPr/>
        </p:nvSpPr>
        <p:spPr>
          <a:xfrm>
            <a:off x="0" y="0"/>
            <a:ext cx="12192000" cy="646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2400" b="1" spc="-100" dirty="0">
                <a:solidFill>
                  <a:srgbClr val="305387"/>
                </a:solidFill>
                <a:latin typeface="Montserrat Bold"/>
              </a:rPr>
              <a:t>EU - 2018 Plano de Ação para o Financiamentos Sustentável</a:t>
            </a:r>
          </a:p>
        </p:txBody>
      </p:sp>
    </p:spTree>
    <p:extLst>
      <p:ext uri="{BB962C8B-B14F-4D97-AF65-F5344CB8AC3E}">
        <p14:creationId xmlns:p14="http://schemas.microsoft.com/office/powerpoint/2010/main" val="1028943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887FA587-5D9A-9F43-951D-FC975A0245A6}"/>
              </a:ext>
            </a:extLst>
          </p:cNvPr>
          <p:cNvGraphicFramePr>
            <a:graphicFrameLocks noGrp="1"/>
          </p:cNvGraphicFramePr>
          <p:nvPr>
            <p:extLst>
              <p:ext uri="{D42A27DB-BD31-4B8C-83A1-F6EECF244321}">
                <p14:modId xmlns:p14="http://schemas.microsoft.com/office/powerpoint/2010/main" val="3671060039"/>
              </p:ext>
            </p:extLst>
          </p:nvPr>
        </p:nvGraphicFramePr>
        <p:xfrm>
          <a:off x="304176" y="1036805"/>
          <a:ext cx="7536348" cy="5087178"/>
        </p:xfrm>
        <a:graphic>
          <a:graphicData uri="http://schemas.openxmlformats.org/drawingml/2006/table">
            <a:tbl>
              <a:tblPr firstRow="1" firstCol="1" bandRow="1">
                <a:tableStyleId>{7DF18680-E054-41AD-8BC1-D1AEF772440D}</a:tableStyleId>
              </a:tblPr>
              <a:tblGrid>
                <a:gridCol w="2773878">
                  <a:extLst>
                    <a:ext uri="{9D8B030D-6E8A-4147-A177-3AD203B41FA5}">
                      <a16:colId xmlns:a16="http://schemas.microsoft.com/office/drawing/2014/main" val="2882405076"/>
                    </a:ext>
                  </a:extLst>
                </a:gridCol>
                <a:gridCol w="4762470">
                  <a:extLst>
                    <a:ext uri="{9D8B030D-6E8A-4147-A177-3AD203B41FA5}">
                      <a16:colId xmlns:a16="http://schemas.microsoft.com/office/drawing/2014/main" val="3906810933"/>
                    </a:ext>
                  </a:extLst>
                </a:gridCol>
              </a:tblGrid>
              <a:tr h="308361">
                <a:tc>
                  <a:txBody>
                    <a:bodyPr/>
                    <a:lstStyle/>
                    <a:p>
                      <a:pPr>
                        <a:spcAft>
                          <a:spcPts val="600"/>
                        </a:spcAft>
                      </a:pPr>
                      <a:r>
                        <a:rPr lang="pt-PT" sz="1400" dirty="0">
                          <a:solidFill>
                            <a:schemeClr val="bg1"/>
                          </a:solidFill>
                          <a:effectLst/>
                        </a:rPr>
                        <a:t>Objetivos</a:t>
                      </a:r>
                      <a:endParaRPr lang="pt-PT"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59A"/>
                    </a:solidFill>
                  </a:tcPr>
                </a:tc>
                <a:tc>
                  <a:txBody>
                    <a:bodyPr/>
                    <a:lstStyle/>
                    <a:p>
                      <a:pPr>
                        <a:spcAft>
                          <a:spcPts val="600"/>
                        </a:spcAft>
                      </a:pPr>
                      <a:r>
                        <a:rPr lang="pt-PT" sz="1400" dirty="0">
                          <a:solidFill>
                            <a:schemeClr val="bg1"/>
                          </a:solidFill>
                          <a:effectLst/>
                        </a:rPr>
                        <a:t>Ações a desenvolver</a:t>
                      </a:r>
                      <a:endParaRPr lang="pt-PT"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59A"/>
                    </a:solidFill>
                  </a:tcPr>
                </a:tc>
                <a:extLst>
                  <a:ext uri="{0D108BD9-81ED-4DB2-BD59-A6C34878D82A}">
                    <a16:rowId xmlns:a16="http://schemas.microsoft.com/office/drawing/2014/main" val="3132848545"/>
                  </a:ext>
                </a:extLst>
              </a:tr>
              <a:tr h="1783337">
                <a:tc>
                  <a:txBody>
                    <a:bodyPr/>
                    <a:lstStyle/>
                    <a:p>
                      <a:pPr>
                        <a:spcAft>
                          <a:spcPts val="600"/>
                        </a:spcAft>
                      </a:pPr>
                      <a:r>
                        <a:rPr lang="pt-PT" sz="1400" dirty="0">
                          <a:solidFill>
                            <a:schemeClr val="bg1"/>
                          </a:solidFill>
                          <a:effectLst/>
                        </a:rPr>
                        <a:t>1. Reorientar os fluxos de capitais para investimentos sustentáveis, a fim de assegurar um crescimento sustentável e inclusivo</a:t>
                      </a:r>
                      <a:endParaRPr lang="pt-PT"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59A"/>
                    </a:solidFill>
                  </a:tcPr>
                </a:tc>
                <a:tc>
                  <a:txBody>
                    <a:bodyPr/>
                    <a:lstStyle/>
                    <a:p>
                      <a:pPr>
                        <a:spcAft>
                          <a:spcPts val="600"/>
                        </a:spcAft>
                      </a:pPr>
                      <a:r>
                        <a:rPr lang="pt-PT" sz="1400" b="1" dirty="0">
                          <a:solidFill>
                            <a:srgbClr val="0070C0"/>
                          </a:solidFill>
                          <a:effectLst/>
                        </a:rPr>
                        <a:t>A1 – Criar um sistema comum de classificação das atividades sustentáveis </a:t>
                      </a:r>
                    </a:p>
                    <a:p>
                      <a:pPr>
                        <a:spcAft>
                          <a:spcPts val="600"/>
                        </a:spcAft>
                      </a:pPr>
                      <a:r>
                        <a:rPr lang="pt-PT" sz="1400" b="1" dirty="0">
                          <a:solidFill>
                            <a:srgbClr val="0070C0"/>
                          </a:solidFill>
                          <a:effectLst/>
                        </a:rPr>
                        <a:t>A2 – Criar normas e rótulos para os produtos financeiros sustentáveis</a:t>
                      </a:r>
                    </a:p>
                    <a:p>
                      <a:pPr>
                        <a:spcAft>
                          <a:spcPts val="600"/>
                        </a:spcAft>
                      </a:pPr>
                      <a:r>
                        <a:rPr lang="pt-PT" sz="1400" dirty="0">
                          <a:solidFill>
                            <a:schemeClr val="tx1"/>
                          </a:solidFill>
                          <a:effectLst/>
                        </a:rPr>
                        <a:t>A3 – Promover o investimento em projetos sustentáveis </a:t>
                      </a:r>
                    </a:p>
                    <a:p>
                      <a:pPr>
                        <a:spcAft>
                          <a:spcPts val="600"/>
                        </a:spcAft>
                      </a:pPr>
                      <a:r>
                        <a:rPr lang="pt-PT" sz="1400" dirty="0">
                          <a:solidFill>
                            <a:schemeClr val="tx1"/>
                          </a:solidFill>
                          <a:effectLst/>
                        </a:rPr>
                        <a:t>A4 – Incorporar a sustentabilidade na prestação de aconselhamento financeiro</a:t>
                      </a:r>
                    </a:p>
                    <a:p>
                      <a:pPr>
                        <a:spcAft>
                          <a:spcPts val="600"/>
                        </a:spcAft>
                      </a:pPr>
                      <a:r>
                        <a:rPr lang="pt-PT" sz="1400" dirty="0">
                          <a:solidFill>
                            <a:schemeClr val="tx1"/>
                          </a:solidFill>
                          <a:effectLst/>
                        </a:rPr>
                        <a:t>A5 – Desenvolver referenciais de sustentabilidade</a:t>
                      </a:r>
                      <a:endParaRPr lang="pt-PT" sz="14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196344"/>
                  </a:ext>
                </a:extLst>
              </a:tr>
              <a:tr h="1406093">
                <a:tc>
                  <a:txBody>
                    <a:bodyPr/>
                    <a:lstStyle/>
                    <a:p>
                      <a:pPr>
                        <a:spcAft>
                          <a:spcPts val="600"/>
                        </a:spcAft>
                      </a:pPr>
                      <a:r>
                        <a:rPr lang="pt-PT" sz="1400">
                          <a:solidFill>
                            <a:schemeClr val="bg1"/>
                          </a:solidFill>
                          <a:effectLst/>
                        </a:rPr>
                        <a:t>2. Gerir os riscos financeiros decorrentes das alterações climáticas, do esgotamento dos recursos, da degradação do ambiente e das questões sociais</a:t>
                      </a:r>
                      <a:endParaRPr lang="pt-PT" sz="14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59A"/>
                    </a:solidFill>
                  </a:tcPr>
                </a:tc>
                <a:tc>
                  <a:txBody>
                    <a:bodyPr/>
                    <a:lstStyle/>
                    <a:p>
                      <a:pPr>
                        <a:spcAft>
                          <a:spcPts val="600"/>
                        </a:spcAft>
                      </a:pPr>
                      <a:r>
                        <a:rPr lang="pt-PT" sz="1400" dirty="0">
                          <a:solidFill>
                            <a:schemeClr val="tx1"/>
                          </a:solidFill>
                          <a:effectLst/>
                        </a:rPr>
                        <a:t>A6 – Integrar melhor a sustentabilidade nas notações e nos estudos de mercado</a:t>
                      </a:r>
                    </a:p>
                    <a:p>
                      <a:pPr>
                        <a:spcAft>
                          <a:spcPts val="600"/>
                        </a:spcAft>
                      </a:pPr>
                      <a:r>
                        <a:rPr lang="pt-PT" sz="1400" dirty="0">
                          <a:solidFill>
                            <a:schemeClr val="tx1"/>
                          </a:solidFill>
                          <a:effectLst/>
                        </a:rPr>
                        <a:t>A7 – Esclarecer os deveres dos investidores institucionais e dos gestores de ativos</a:t>
                      </a:r>
                    </a:p>
                    <a:p>
                      <a:pPr>
                        <a:spcAft>
                          <a:spcPts val="600"/>
                        </a:spcAft>
                      </a:pPr>
                      <a:r>
                        <a:rPr lang="pt-PT" sz="1400" b="1" dirty="0">
                          <a:solidFill>
                            <a:srgbClr val="0070C0"/>
                          </a:solidFill>
                          <a:effectLst/>
                        </a:rPr>
                        <a:t>A8 – Explorar a possibilidade de incorporar a sustentabilidade nos requisitos prudenciais de bancos e seguradoras</a:t>
                      </a:r>
                      <a:endParaRPr lang="pt-PT" sz="1400" b="1" dirty="0">
                        <a:solidFill>
                          <a:srgbClr val="0070C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5508576"/>
                  </a:ext>
                </a:extLst>
              </a:tr>
              <a:tr h="1121217">
                <a:tc>
                  <a:txBody>
                    <a:bodyPr/>
                    <a:lstStyle/>
                    <a:p>
                      <a:pPr>
                        <a:spcAft>
                          <a:spcPts val="600"/>
                        </a:spcAft>
                      </a:pPr>
                      <a:r>
                        <a:rPr lang="pt-PT" sz="1400">
                          <a:solidFill>
                            <a:schemeClr val="bg1"/>
                          </a:solidFill>
                          <a:effectLst/>
                        </a:rPr>
                        <a:t>3. Promover a transparência e a visão a longo prazo nas atividades económicas e financeiras.</a:t>
                      </a:r>
                      <a:endParaRPr lang="pt-PT" sz="140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59A"/>
                    </a:solidFill>
                  </a:tcPr>
                </a:tc>
                <a:tc>
                  <a:txBody>
                    <a:bodyPr/>
                    <a:lstStyle/>
                    <a:p>
                      <a:pPr>
                        <a:spcAft>
                          <a:spcPts val="600"/>
                        </a:spcAft>
                      </a:pPr>
                      <a:r>
                        <a:rPr lang="pt-PT" sz="1400" dirty="0">
                          <a:solidFill>
                            <a:schemeClr val="tx1"/>
                          </a:solidFill>
                          <a:effectLst/>
                        </a:rPr>
                        <a:t>A9 – Reforçar as divulgações e as regras contabilísticas em matéria de sustentabilidade</a:t>
                      </a:r>
                    </a:p>
                    <a:p>
                      <a:pPr>
                        <a:spcAft>
                          <a:spcPts val="600"/>
                        </a:spcAft>
                      </a:pPr>
                      <a:r>
                        <a:rPr lang="pt-PT" sz="1400" dirty="0">
                          <a:solidFill>
                            <a:schemeClr val="tx1"/>
                          </a:solidFill>
                          <a:effectLst/>
                        </a:rPr>
                        <a:t>A10 – Promover um governo sustentável das empresas e atenuar a visão de curto prazo nos mercados de capitais</a:t>
                      </a:r>
                      <a:endParaRPr lang="pt-PT" sz="14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7443362"/>
                  </a:ext>
                </a:extLst>
              </a:tr>
            </a:tbl>
          </a:graphicData>
        </a:graphic>
      </p:graphicFrame>
      <p:sp>
        <p:nvSpPr>
          <p:cNvPr id="8" name="Retângulo 7">
            <a:extLst>
              <a:ext uri="{FF2B5EF4-FFF2-40B4-BE49-F238E27FC236}">
                <a16:creationId xmlns:a16="http://schemas.microsoft.com/office/drawing/2014/main" id="{3B39C70C-2377-0543-A18E-8E83204C03CC}"/>
              </a:ext>
            </a:extLst>
          </p:cNvPr>
          <p:cNvSpPr/>
          <p:nvPr/>
        </p:nvSpPr>
        <p:spPr>
          <a:xfrm>
            <a:off x="8258833" y="1596945"/>
            <a:ext cx="3246540" cy="414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b="1">
                <a:solidFill>
                  <a:srgbClr val="002060"/>
                </a:solidFill>
                <a:latin typeface="Arial" panose="020B0604020202020204" pitchFamily="34" charset="0"/>
                <a:cs typeface="Arial" panose="020B0604020202020204" pitchFamily="34" charset="0"/>
              </a:rPr>
              <a:t>Taxonomia</a:t>
            </a:r>
          </a:p>
        </p:txBody>
      </p:sp>
      <p:sp>
        <p:nvSpPr>
          <p:cNvPr id="9" name="Retângulo 8">
            <a:extLst>
              <a:ext uri="{FF2B5EF4-FFF2-40B4-BE49-F238E27FC236}">
                <a16:creationId xmlns:a16="http://schemas.microsoft.com/office/drawing/2014/main" id="{A4D81B44-1C92-A540-8C43-D961E0C0E675}"/>
              </a:ext>
            </a:extLst>
          </p:cNvPr>
          <p:cNvSpPr/>
          <p:nvPr/>
        </p:nvSpPr>
        <p:spPr>
          <a:xfrm>
            <a:off x="8273679" y="1915391"/>
            <a:ext cx="3246540" cy="648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600" b="1">
                <a:solidFill>
                  <a:srgbClr val="002060"/>
                </a:solidFill>
                <a:latin typeface="Arial" panose="020B0604020202020204" pitchFamily="34" charset="0"/>
                <a:cs typeface="Arial" panose="020B0604020202020204" pitchFamily="34" charset="0"/>
              </a:rPr>
              <a:t>EU </a:t>
            </a:r>
            <a:r>
              <a:rPr lang="pt-PT" sz="1600" b="1" err="1">
                <a:solidFill>
                  <a:srgbClr val="002060"/>
                </a:solidFill>
                <a:latin typeface="Arial" panose="020B0604020202020204" pitchFamily="34" charset="0"/>
                <a:cs typeface="Arial" panose="020B0604020202020204" pitchFamily="34" charset="0"/>
              </a:rPr>
              <a:t>Ecolabel</a:t>
            </a:r>
            <a:endParaRPr lang="pt-PT" sz="1600" b="1">
              <a:solidFill>
                <a:srgbClr val="002060"/>
              </a:solidFill>
              <a:latin typeface="Arial" panose="020B0604020202020204" pitchFamily="34" charset="0"/>
              <a:cs typeface="Arial" panose="020B0604020202020204" pitchFamily="34" charset="0"/>
            </a:endParaRPr>
          </a:p>
        </p:txBody>
      </p:sp>
      <p:sp>
        <p:nvSpPr>
          <p:cNvPr id="3" name="Retângulo 2">
            <a:extLst>
              <a:ext uri="{FF2B5EF4-FFF2-40B4-BE49-F238E27FC236}">
                <a16:creationId xmlns:a16="http://schemas.microsoft.com/office/drawing/2014/main" id="{A24485A9-ED80-C747-9BD8-186641908664}"/>
              </a:ext>
            </a:extLst>
          </p:cNvPr>
          <p:cNvSpPr/>
          <p:nvPr/>
        </p:nvSpPr>
        <p:spPr>
          <a:xfrm>
            <a:off x="8258833" y="4119190"/>
            <a:ext cx="3439453" cy="338554"/>
          </a:xfrm>
          <a:prstGeom prst="rect">
            <a:avLst/>
          </a:prstGeom>
        </p:spPr>
        <p:txBody>
          <a:bodyPr wrap="square">
            <a:spAutoFit/>
          </a:bodyPr>
          <a:lstStyle/>
          <a:p>
            <a:r>
              <a:rPr lang="pt-PT" sz="1600" b="1">
                <a:solidFill>
                  <a:srgbClr val="002060"/>
                </a:solidFill>
                <a:latin typeface="Arial" panose="020B0604020202020204" pitchFamily="34" charset="0"/>
                <a:cs typeface="Arial" panose="020B0604020202020204" pitchFamily="34" charset="0"/>
              </a:rPr>
              <a:t>Rácios de prudenciais</a:t>
            </a:r>
          </a:p>
        </p:txBody>
      </p:sp>
      <p:sp>
        <p:nvSpPr>
          <p:cNvPr id="15" name="Retângulo 14">
            <a:extLst>
              <a:ext uri="{FF2B5EF4-FFF2-40B4-BE49-F238E27FC236}">
                <a16:creationId xmlns:a16="http://schemas.microsoft.com/office/drawing/2014/main" id="{07FFEF13-349A-874F-AF25-A4F948E124AD}"/>
              </a:ext>
            </a:extLst>
          </p:cNvPr>
          <p:cNvSpPr/>
          <p:nvPr/>
        </p:nvSpPr>
        <p:spPr>
          <a:xfrm>
            <a:off x="8221890" y="5569760"/>
            <a:ext cx="2544672" cy="338554"/>
          </a:xfrm>
          <a:prstGeom prst="rect">
            <a:avLst/>
          </a:prstGeom>
        </p:spPr>
        <p:txBody>
          <a:bodyPr wrap="square">
            <a:spAutoFit/>
          </a:bodyPr>
          <a:lstStyle/>
          <a:p>
            <a:r>
              <a:rPr lang="pt-PT" sz="1600" b="1">
                <a:solidFill>
                  <a:srgbClr val="002060"/>
                </a:solidFill>
                <a:latin typeface="Arial" panose="020B0604020202020204" pitchFamily="34" charset="0"/>
                <a:cs typeface="Arial" panose="020B0604020202020204" pitchFamily="34" charset="0"/>
              </a:rPr>
              <a:t>Regulamento SFDR </a:t>
            </a:r>
          </a:p>
        </p:txBody>
      </p:sp>
      <p:sp>
        <p:nvSpPr>
          <p:cNvPr id="16" name="Retângulo 15">
            <a:extLst>
              <a:ext uri="{FF2B5EF4-FFF2-40B4-BE49-F238E27FC236}">
                <a16:creationId xmlns:a16="http://schemas.microsoft.com/office/drawing/2014/main" id="{31D795A1-0FAE-8B41-B2F3-4DF3F68AC8E1}"/>
              </a:ext>
            </a:extLst>
          </p:cNvPr>
          <p:cNvSpPr/>
          <p:nvPr/>
        </p:nvSpPr>
        <p:spPr>
          <a:xfrm>
            <a:off x="8221890" y="5977536"/>
            <a:ext cx="3033742" cy="338554"/>
          </a:xfrm>
          <a:prstGeom prst="rect">
            <a:avLst/>
          </a:prstGeom>
        </p:spPr>
        <p:txBody>
          <a:bodyPr wrap="square">
            <a:spAutoFit/>
          </a:bodyPr>
          <a:lstStyle/>
          <a:p>
            <a:r>
              <a:rPr lang="pt-PT" sz="1600" b="1">
                <a:solidFill>
                  <a:srgbClr val="002060"/>
                </a:solidFill>
                <a:latin typeface="Arial" panose="020B0604020202020204" pitchFamily="34" charset="0"/>
                <a:cs typeface="Arial" panose="020B0604020202020204" pitchFamily="34" charset="0"/>
              </a:rPr>
              <a:t>Diretiva CSRD </a:t>
            </a:r>
          </a:p>
        </p:txBody>
      </p:sp>
      <p:sp>
        <p:nvSpPr>
          <p:cNvPr id="12" name="TextBox 17">
            <a:extLst>
              <a:ext uri="{FF2B5EF4-FFF2-40B4-BE49-F238E27FC236}">
                <a16:creationId xmlns:a16="http://schemas.microsoft.com/office/drawing/2014/main" id="{FEA1CEE0-A4B0-BC78-0468-A80D880D7E09}"/>
              </a:ext>
            </a:extLst>
          </p:cNvPr>
          <p:cNvSpPr txBox="1"/>
          <p:nvPr/>
        </p:nvSpPr>
        <p:spPr>
          <a:xfrm>
            <a:off x="245032" y="243760"/>
            <a:ext cx="9533427" cy="375103"/>
          </a:xfrm>
          <a:prstGeom prst="rect">
            <a:avLst/>
          </a:prstGeom>
        </p:spPr>
        <p:txBody>
          <a:bodyPr wrap="square" lIns="0" tIns="0" rIns="0" bIns="0" rtlCol="0" anchor="t">
            <a:spAutoFit/>
          </a:bodyPr>
          <a:lstStyle/>
          <a:p>
            <a:pPr>
              <a:lnSpc>
                <a:spcPts val="3080"/>
              </a:lnSpc>
            </a:pPr>
            <a:r>
              <a:rPr lang="pt-PT" sz="2400">
                <a:solidFill>
                  <a:schemeClr val="bg1"/>
                </a:solidFill>
                <a:latin typeface="Roboto Bold"/>
              </a:rPr>
              <a:t>Plano de Ação Europeu para o Financiamento Sustentável (2018)</a:t>
            </a:r>
          </a:p>
        </p:txBody>
      </p:sp>
      <p:sp>
        <p:nvSpPr>
          <p:cNvPr id="13" name="CaixaDeTexto 12">
            <a:extLst>
              <a:ext uri="{FF2B5EF4-FFF2-40B4-BE49-F238E27FC236}">
                <a16:creationId xmlns:a16="http://schemas.microsoft.com/office/drawing/2014/main" id="{D7B76D8C-D76E-F624-9C1A-0A22F0190C56}"/>
              </a:ext>
            </a:extLst>
          </p:cNvPr>
          <p:cNvSpPr txBox="1"/>
          <p:nvPr/>
        </p:nvSpPr>
        <p:spPr>
          <a:xfrm>
            <a:off x="8273679" y="2481056"/>
            <a:ext cx="638907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solidFill>
                  <a:srgbClr val="00206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PT"/>
              <a:t>Green </a:t>
            </a:r>
            <a:r>
              <a:rPr lang="pt-PT" err="1"/>
              <a:t>Bond</a:t>
            </a:r>
            <a:r>
              <a:rPr lang="pt-PT"/>
              <a:t> standards</a:t>
            </a:r>
          </a:p>
        </p:txBody>
      </p:sp>
      <p:sp>
        <p:nvSpPr>
          <p:cNvPr id="17" name="CaixaDeTexto 16">
            <a:extLst>
              <a:ext uri="{FF2B5EF4-FFF2-40B4-BE49-F238E27FC236}">
                <a16:creationId xmlns:a16="http://schemas.microsoft.com/office/drawing/2014/main" id="{0872CB07-02AC-3405-AF25-133D482C33E4}"/>
              </a:ext>
            </a:extLst>
          </p:cNvPr>
          <p:cNvSpPr txBox="1"/>
          <p:nvPr/>
        </p:nvSpPr>
        <p:spPr>
          <a:xfrm>
            <a:off x="8273679" y="2854221"/>
            <a:ext cx="7860322"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solidFill>
                  <a:srgbClr val="002060"/>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PT" err="1"/>
              <a:t>Benchmarks</a:t>
            </a:r>
            <a:r>
              <a:rPr lang="pt-PT"/>
              <a:t> de Carbono</a:t>
            </a:r>
          </a:p>
        </p:txBody>
      </p:sp>
      <p:sp>
        <p:nvSpPr>
          <p:cNvPr id="18" name="Retângulo 17">
            <a:extLst>
              <a:ext uri="{FF2B5EF4-FFF2-40B4-BE49-F238E27FC236}">
                <a16:creationId xmlns:a16="http://schemas.microsoft.com/office/drawing/2014/main" id="{88EBF8FC-8FB5-0813-CB2D-C5F553C360E9}"/>
              </a:ext>
            </a:extLst>
          </p:cNvPr>
          <p:cNvSpPr/>
          <p:nvPr/>
        </p:nvSpPr>
        <p:spPr>
          <a:xfrm>
            <a:off x="8258833" y="4526966"/>
            <a:ext cx="2544672" cy="338554"/>
          </a:xfrm>
          <a:prstGeom prst="rect">
            <a:avLst/>
          </a:prstGeom>
        </p:spPr>
        <p:txBody>
          <a:bodyPr wrap="square">
            <a:spAutoFit/>
          </a:bodyPr>
          <a:lstStyle/>
          <a:p>
            <a:r>
              <a:rPr lang="pt-PT" sz="1600" b="1">
                <a:solidFill>
                  <a:srgbClr val="002060"/>
                </a:solidFill>
                <a:latin typeface="Arial" panose="020B0604020202020204" pitchFamily="34" charset="0"/>
                <a:cs typeface="Arial" panose="020B0604020202020204" pitchFamily="34" charset="0"/>
              </a:rPr>
              <a:t>Testes stress climático</a:t>
            </a:r>
          </a:p>
        </p:txBody>
      </p:sp>
      <p:cxnSp>
        <p:nvCxnSpPr>
          <p:cNvPr id="20" name="Conexão reta 19">
            <a:extLst>
              <a:ext uri="{FF2B5EF4-FFF2-40B4-BE49-F238E27FC236}">
                <a16:creationId xmlns:a16="http://schemas.microsoft.com/office/drawing/2014/main" id="{6A5A0B6A-014D-3DBA-B557-68F7191A48F9}"/>
              </a:ext>
            </a:extLst>
          </p:cNvPr>
          <p:cNvCxnSpPr>
            <a:cxnSpLocks/>
          </p:cNvCxnSpPr>
          <p:nvPr/>
        </p:nvCxnSpPr>
        <p:spPr>
          <a:xfrm flipH="1">
            <a:off x="8065975" y="3621669"/>
            <a:ext cx="293038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9" name="Conexão reta 28">
            <a:extLst>
              <a:ext uri="{FF2B5EF4-FFF2-40B4-BE49-F238E27FC236}">
                <a16:creationId xmlns:a16="http://schemas.microsoft.com/office/drawing/2014/main" id="{EDAF7E32-A5E3-5950-1BCB-07ED7EAB32C3}"/>
              </a:ext>
            </a:extLst>
          </p:cNvPr>
          <p:cNvCxnSpPr>
            <a:cxnSpLocks/>
          </p:cNvCxnSpPr>
          <p:nvPr/>
        </p:nvCxnSpPr>
        <p:spPr>
          <a:xfrm flipH="1">
            <a:off x="8065975" y="5391853"/>
            <a:ext cx="2930387"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 name="TextBox 17">
            <a:extLst>
              <a:ext uri="{FF2B5EF4-FFF2-40B4-BE49-F238E27FC236}">
                <a16:creationId xmlns:a16="http://schemas.microsoft.com/office/drawing/2014/main" id="{C001AE48-1637-BD88-05F9-CF898B307D63}"/>
              </a:ext>
            </a:extLst>
          </p:cNvPr>
          <p:cNvSpPr txBox="1"/>
          <p:nvPr/>
        </p:nvSpPr>
        <p:spPr>
          <a:xfrm>
            <a:off x="304176" y="259704"/>
            <a:ext cx="9533427" cy="375103"/>
          </a:xfrm>
          <a:prstGeom prst="rect">
            <a:avLst/>
          </a:prstGeom>
        </p:spPr>
        <p:txBody>
          <a:bodyPr wrap="square" lIns="0" tIns="0" rIns="0" bIns="0" rtlCol="0" anchor="t">
            <a:spAutoFit/>
          </a:bodyPr>
          <a:lstStyle/>
          <a:p>
            <a:pPr>
              <a:lnSpc>
                <a:spcPts val="3080"/>
              </a:lnSpc>
            </a:pPr>
            <a:r>
              <a:rPr lang="pt-PT" sz="2400" dirty="0">
                <a:solidFill>
                  <a:schemeClr val="bg1"/>
                </a:solidFill>
              </a:rPr>
              <a:t>Plano de Ação Europeu para o Financiamento Sustentável (2018)</a:t>
            </a:r>
          </a:p>
        </p:txBody>
      </p:sp>
      <p:sp>
        <p:nvSpPr>
          <p:cNvPr id="6" name="Retângulo 5">
            <a:extLst>
              <a:ext uri="{FF2B5EF4-FFF2-40B4-BE49-F238E27FC236}">
                <a16:creationId xmlns:a16="http://schemas.microsoft.com/office/drawing/2014/main" id="{0FC22B39-F007-697C-4C49-C0A5A4287E6F}"/>
              </a:ext>
            </a:extLst>
          </p:cNvPr>
          <p:cNvSpPr/>
          <p:nvPr/>
        </p:nvSpPr>
        <p:spPr>
          <a:xfrm>
            <a:off x="0" y="0"/>
            <a:ext cx="12192000" cy="646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2400" b="1" spc="-100" dirty="0">
                <a:solidFill>
                  <a:srgbClr val="305387"/>
                </a:solidFill>
                <a:latin typeface="Montserrat Bold"/>
              </a:rPr>
              <a:t>EU - 2018 Plano de Ação para o Financiamentos Sustentável</a:t>
            </a:r>
          </a:p>
        </p:txBody>
      </p:sp>
    </p:spTree>
    <p:extLst>
      <p:ext uri="{BB962C8B-B14F-4D97-AF65-F5344CB8AC3E}">
        <p14:creationId xmlns:p14="http://schemas.microsoft.com/office/powerpoint/2010/main" val="309397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Número do Diapositivo 2">
            <a:extLst>
              <a:ext uri="{FF2B5EF4-FFF2-40B4-BE49-F238E27FC236}">
                <a16:creationId xmlns:a16="http://schemas.microsoft.com/office/drawing/2014/main" id="{493728FB-4770-4681-8D6E-95193CD56CA3}"/>
              </a:ext>
            </a:extLst>
          </p:cNvPr>
          <p:cNvSpPr>
            <a:spLocks noGrp="1"/>
          </p:cNvSpPr>
          <p:nvPr>
            <p:ph type="sldNum" sz="quarter" idx="12"/>
          </p:nvPr>
        </p:nvSpPr>
        <p:spPr>
          <a:xfrm>
            <a:off x="8610600" y="6356353"/>
            <a:ext cx="2743200" cy="365125"/>
          </a:xfrm>
        </p:spPr>
        <p:txBody>
          <a:bodyPr>
            <a:normAutofit/>
          </a:bodyPr>
          <a:lstStyle/>
          <a:p>
            <a:pPr defTabSz="609660">
              <a:spcAft>
                <a:spcPts val="600"/>
              </a:spcAft>
              <a:defRPr/>
            </a:pPr>
            <a:fld id="{44C7ADB8-848D-4C9C-8548-16DADA8F646B}" type="slidenum">
              <a:rPr lang="pt-PT">
                <a:solidFill>
                  <a:srgbClr val="FFFFFF"/>
                </a:solidFill>
                <a:latin typeface="Calibri"/>
              </a:rPr>
              <a:pPr defTabSz="609660">
                <a:spcAft>
                  <a:spcPts val="600"/>
                </a:spcAft>
                <a:defRPr/>
              </a:pPr>
              <a:t>15</a:t>
            </a:fld>
            <a:endParaRPr lang="pt-PT">
              <a:solidFill>
                <a:srgbClr val="FFFFFF"/>
              </a:solidFill>
              <a:latin typeface="Calibri"/>
            </a:endParaRPr>
          </a:p>
        </p:txBody>
      </p:sp>
      <p:pic>
        <p:nvPicPr>
          <p:cNvPr id="1026" name="Picture 2" descr="EU Sustainable Finance Taxonomy | Articles | PRI">
            <a:extLst>
              <a:ext uri="{FF2B5EF4-FFF2-40B4-BE49-F238E27FC236}">
                <a16:creationId xmlns:a16="http://schemas.microsoft.com/office/drawing/2014/main" id="{26FCC5D5-C791-FC4A-A783-4DFE62EE4D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0305" y="1645177"/>
            <a:ext cx="3168012" cy="195226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9C34121F-219E-EC43-A301-F620DB15E11E}"/>
              </a:ext>
            </a:extLst>
          </p:cNvPr>
          <p:cNvSpPr/>
          <p:nvPr/>
        </p:nvSpPr>
        <p:spPr>
          <a:xfrm>
            <a:off x="197335" y="3689134"/>
            <a:ext cx="3168012" cy="15682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r>
              <a:rPr lang="pt-PT" sz="2000" dirty="0">
                <a:solidFill>
                  <a:schemeClr val="tx1"/>
                </a:solidFill>
                <a:latin typeface="Roboto" panose="02000000000000000000" pitchFamily="2" charset="0"/>
                <a:ea typeface="Roboto" panose="02000000000000000000" pitchFamily="2" charset="0"/>
                <a:cs typeface="Arial" panose="020B0604020202020204" pitchFamily="34" charset="0"/>
              </a:rPr>
              <a:t>Taxonomia Verde– define o que são atividades ambientalmente</a:t>
            </a:r>
          </a:p>
          <a:p>
            <a:pPr algn="ctr" defTabSz="609660"/>
            <a:r>
              <a:rPr lang="pt-PT" sz="2000" dirty="0">
                <a:solidFill>
                  <a:schemeClr val="tx1"/>
                </a:solidFill>
                <a:latin typeface="Roboto" panose="02000000000000000000" pitchFamily="2" charset="0"/>
                <a:ea typeface="Roboto" panose="02000000000000000000" pitchFamily="2" charset="0"/>
                <a:cs typeface="Arial" panose="020B0604020202020204" pitchFamily="34" charset="0"/>
              </a:rPr>
              <a:t>sustentáveis
</a:t>
            </a:r>
          </a:p>
        </p:txBody>
      </p:sp>
      <p:sp>
        <p:nvSpPr>
          <p:cNvPr id="8" name="Retângulo 7">
            <a:extLst>
              <a:ext uri="{FF2B5EF4-FFF2-40B4-BE49-F238E27FC236}">
                <a16:creationId xmlns:a16="http://schemas.microsoft.com/office/drawing/2014/main" id="{2DCF873E-BF9E-7946-8083-471624284827}"/>
              </a:ext>
            </a:extLst>
          </p:cNvPr>
          <p:cNvSpPr/>
          <p:nvPr/>
        </p:nvSpPr>
        <p:spPr>
          <a:xfrm>
            <a:off x="3567890" y="3689134"/>
            <a:ext cx="2840303" cy="15682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r>
              <a:rPr lang="pt-PT" sz="2000" dirty="0">
                <a:solidFill>
                  <a:schemeClr val="tx1"/>
                </a:solidFill>
                <a:latin typeface="Roboto" panose="02000000000000000000" pitchFamily="2" charset="0"/>
                <a:ea typeface="Roboto" panose="02000000000000000000" pitchFamily="2" charset="0"/>
                <a:cs typeface="Arial" panose="020B0604020202020204" pitchFamily="34" charset="0"/>
              </a:rPr>
              <a:t>Regulamento de Divulgação de Finanças Sustentáveis
</a:t>
            </a:r>
          </a:p>
        </p:txBody>
      </p:sp>
      <p:sp>
        <p:nvSpPr>
          <p:cNvPr id="9" name="Retângulo 8">
            <a:extLst>
              <a:ext uri="{FF2B5EF4-FFF2-40B4-BE49-F238E27FC236}">
                <a16:creationId xmlns:a16="http://schemas.microsoft.com/office/drawing/2014/main" id="{1D35204A-90D0-814C-BB60-C1E603EF4220}"/>
              </a:ext>
            </a:extLst>
          </p:cNvPr>
          <p:cNvSpPr/>
          <p:nvPr/>
        </p:nvSpPr>
        <p:spPr>
          <a:xfrm>
            <a:off x="6553450" y="3685890"/>
            <a:ext cx="2387920" cy="15682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r>
              <a:rPr lang="pt-PT" sz="2000" dirty="0">
                <a:solidFill>
                  <a:schemeClr val="tx1"/>
                </a:solidFill>
                <a:latin typeface="Roboto" panose="02000000000000000000" pitchFamily="2" charset="0"/>
                <a:ea typeface="Roboto" panose="02000000000000000000" pitchFamily="2" charset="0"/>
                <a:cs typeface="Arial" panose="020B0604020202020204" pitchFamily="34" charset="0"/>
              </a:rPr>
              <a:t>Diretiva de Relatório de Sustentabilidade Corporativa
</a:t>
            </a:r>
          </a:p>
        </p:txBody>
      </p:sp>
      <p:pic>
        <p:nvPicPr>
          <p:cNvPr id="16386" name="Picture 2" descr="SFDR">
            <a:extLst>
              <a:ext uri="{FF2B5EF4-FFF2-40B4-BE49-F238E27FC236}">
                <a16:creationId xmlns:a16="http://schemas.microsoft.com/office/drawing/2014/main" id="{D4CD7074-1F62-8549-979A-E9453221724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56001" y="1643555"/>
            <a:ext cx="2840303" cy="195226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orporate Sustainability Reporting Directive - The CSRD - KPMG Ireland">
            <a:extLst>
              <a:ext uri="{FF2B5EF4-FFF2-40B4-BE49-F238E27FC236}">
                <a16:creationId xmlns:a16="http://schemas.microsoft.com/office/drawing/2014/main" id="{FFFDA182-6E50-464E-9FCC-067B5BEEA85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1442" b="5407"/>
          <a:stretch/>
        </p:blipFill>
        <p:spPr bwMode="auto">
          <a:xfrm>
            <a:off x="6553450" y="1643555"/>
            <a:ext cx="2387921" cy="19522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rtonRoseFulbright on Twitter: &quot;The Draft Directive on Corporate  Sustainability Due Diligence is the latest step to date in the development  of an EU-wide mandatory human rights and environmental due diligence law.  Our">
            <a:extLst>
              <a:ext uri="{FF2B5EF4-FFF2-40B4-BE49-F238E27FC236}">
                <a16:creationId xmlns:a16="http://schemas.microsoft.com/office/drawing/2014/main" id="{3210F791-3C62-234F-8782-E37BA8A67B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11" r="19874"/>
          <a:stretch/>
        </p:blipFill>
        <p:spPr bwMode="auto">
          <a:xfrm>
            <a:off x="9112570" y="1643554"/>
            <a:ext cx="2634495" cy="1892013"/>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48957AA2-A25A-9040-8339-951D88DD9F2D}"/>
              </a:ext>
            </a:extLst>
          </p:cNvPr>
          <p:cNvSpPr/>
          <p:nvPr/>
        </p:nvSpPr>
        <p:spPr>
          <a:xfrm>
            <a:off x="9119054" y="3671710"/>
            <a:ext cx="2628010" cy="15682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60"/>
            <a:r>
              <a:rPr lang="pt-PT" sz="2000" dirty="0">
                <a:solidFill>
                  <a:schemeClr val="tx1"/>
                </a:solidFill>
                <a:latin typeface="Roboto" panose="02000000000000000000" pitchFamily="2" charset="0"/>
                <a:ea typeface="Roboto" panose="02000000000000000000" pitchFamily="2" charset="0"/>
                <a:cs typeface="Arial" panose="020B0604020202020204" pitchFamily="34" charset="0"/>
              </a:rPr>
              <a:t>Diretiva de </a:t>
            </a:r>
            <a:r>
              <a:rPr lang="pt-PT" sz="2000" i="1" dirty="0" err="1">
                <a:solidFill>
                  <a:schemeClr val="tx1"/>
                </a:solidFill>
                <a:latin typeface="Roboto" panose="02000000000000000000" pitchFamily="2" charset="0"/>
                <a:ea typeface="Roboto" panose="02000000000000000000" pitchFamily="2" charset="0"/>
                <a:cs typeface="Arial" panose="020B0604020202020204" pitchFamily="34" charset="0"/>
              </a:rPr>
              <a:t>due</a:t>
            </a:r>
            <a:r>
              <a:rPr lang="pt-PT" sz="2000" i="1" dirty="0">
                <a:solidFill>
                  <a:schemeClr val="tx1"/>
                </a:solidFill>
                <a:latin typeface="Roboto" panose="02000000000000000000" pitchFamily="2" charset="0"/>
                <a:ea typeface="Roboto" panose="02000000000000000000" pitchFamily="2" charset="0"/>
                <a:cs typeface="Arial" panose="020B0604020202020204" pitchFamily="34" charset="0"/>
              </a:rPr>
              <a:t> </a:t>
            </a:r>
            <a:r>
              <a:rPr lang="pt-PT" sz="2000" i="1" dirty="0" err="1">
                <a:solidFill>
                  <a:schemeClr val="tx1"/>
                </a:solidFill>
                <a:latin typeface="Roboto" panose="02000000000000000000" pitchFamily="2" charset="0"/>
                <a:ea typeface="Roboto" panose="02000000000000000000" pitchFamily="2" charset="0"/>
                <a:cs typeface="Arial" panose="020B0604020202020204" pitchFamily="34" charset="0"/>
              </a:rPr>
              <a:t>diligence</a:t>
            </a:r>
            <a:r>
              <a:rPr lang="pt-PT" sz="2000" dirty="0">
                <a:solidFill>
                  <a:schemeClr val="tx1"/>
                </a:solidFill>
                <a:latin typeface="Roboto" panose="02000000000000000000" pitchFamily="2" charset="0"/>
                <a:ea typeface="Roboto" panose="02000000000000000000" pitchFamily="2" charset="0"/>
                <a:cs typeface="Arial" panose="020B0604020202020204" pitchFamily="34" charset="0"/>
              </a:rPr>
              <a:t> de Sustentabilidade Corporativa
</a:t>
            </a:r>
          </a:p>
        </p:txBody>
      </p:sp>
      <p:sp>
        <p:nvSpPr>
          <p:cNvPr id="4" name="CaixaDeTexto 3">
            <a:extLst>
              <a:ext uri="{FF2B5EF4-FFF2-40B4-BE49-F238E27FC236}">
                <a16:creationId xmlns:a16="http://schemas.microsoft.com/office/drawing/2014/main" id="{E24CC785-58D2-7849-B4CE-55056FCC841F}"/>
              </a:ext>
            </a:extLst>
          </p:cNvPr>
          <p:cNvSpPr txBox="1"/>
          <p:nvPr/>
        </p:nvSpPr>
        <p:spPr>
          <a:xfrm>
            <a:off x="197335" y="5562600"/>
            <a:ext cx="3168012" cy="461665"/>
          </a:xfrm>
          <a:prstGeom prst="rect">
            <a:avLst/>
          </a:prstGeom>
          <a:noFill/>
        </p:spPr>
        <p:txBody>
          <a:bodyPr wrap="square" rtlCol="0">
            <a:spAutoFit/>
          </a:bodyPr>
          <a:lstStyle/>
          <a:p>
            <a:r>
              <a:rPr lang="pt-PT" sz="1200" dirty="0">
                <a:latin typeface="Roboto" panose="02000000000000000000" pitchFamily="2" charset="0"/>
                <a:ea typeface="Roboto" panose="02000000000000000000" pitchFamily="2" charset="0"/>
              </a:rPr>
              <a:t>Critérios mínimos para as empresas serem ambientalmente sustentáveis</a:t>
            </a:r>
          </a:p>
        </p:txBody>
      </p:sp>
      <p:sp>
        <p:nvSpPr>
          <p:cNvPr id="14" name="CaixaDeTexto 13">
            <a:extLst>
              <a:ext uri="{FF2B5EF4-FFF2-40B4-BE49-F238E27FC236}">
                <a16:creationId xmlns:a16="http://schemas.microsoft.com/office/drawing/2014/main" id="{088EBD12-1C91-644F-8D0F-9324784EC009}"/>
              </a:ext>
            </a:extLst>
          </p:cNvPr>
          <p:cNvSpPr txBox="1"/>
          <p:nvPr/>
        </p:nvSpPr>
        <p:spPr>
          <a:xfrm>
            <a:off x="3573293" y="5537200"/>
            <a:ext cx="3168012" cy="461665"/>
          </a:xfrm>
          <a:prstGeom prst="rect">
            <a:avLst/>
          </a:prstGeom>
          <a:noFill/>
        </p:spPr>
        <p:txBody>
          <a:bodyPr wrap="square" rtlCol="0">
            <a:spAutoFit/>
          </a:bodyPr>
          <a:lstStyle/>
          <a:p>
            <a:r>
              <a:rPr lang="pt-PT" sz="1200" dirty="0">
                <a:latin typeface="Roboto" panose="02000000000000000000" pitchFamily="2" charset="0"/>
                <a:ea typeface="Roboto" panose="02000000000000000000" pitchFamily="2" charset="0"/>
              </a:rPr>
              <a:t>Garantir que o setor dos fundos não faz </a:t>
            </a:r>
            <a:r>
              <a:rPr lang="pt-PT" sz="1200" dirty="0" err="1">
                <a:latin typeface="Roboto" panose="02000000000000000000" pitchFamily="2" charset="0"/>
                <a:ea typeface="Roboto" panose="02000000000000000000" pitchFamily="2" charset="0"/>
              </a:rPr>
              <a:t>greenwashing</a:t>
            </a:r>
            <a:endParaRPr lang="pt-PT" sz="1200" dirty="0">
              <a:latin typeface="Roboto" panose="02000000000000000000" pitchFamily="2" charset="0"/>
              <a:ea typeface="Roboto" panose="02000000000000000000" pitchFamily="2" charset="0"/>
            </a:endParaRPr>
          </a:p>
        </p:txBody>
      </p:sp>
      <p:sp>
        <p:nvSpPr>
          <p:cNvPr id="16" name="CaixaDeTexto 15">
            <a:extLst>
              <a:ext uri="{FF2B5EF4-FFF2-40B4-BE49-F238E27FC236}">
                <a16:creationId xmlns:a16="http://schemas.microsoft.com/office/drawing/2014/main" id="{24F9B2BD-31B0-5A4D-A814-0DB43B7F8906}"/>
              </a:ext>
            </a:extLst>
          </p:cNvPr>
          <p:cNvSpPr txBox="1"/>
          <p:nvPr/>
        </p:nvSpPr>
        <p:spPr>
          <a:xfrm>
            <a:off x="6558854" y="5533956"/>
            <a:ext cx="2382516" cy="646331"/>
          </a:xfrm>
          <a:prstGeom prst="rect">
            <a:avLst/>
          </a:prstGeom>
          <a:noFill/>
        </p:spPr>
        <p:txBody>
          <a:bodyPr wrap="square" rtlCol="0">
            <a:spAutoFit/>
          </a:bodyPr>
          <a:lstStyle/>
          <a:p>
            <a:r>
              <a:rPr lang="pt-PT" sz="1200" dirty="0">
                <a:latin typeface="Roboto" panose="02000000000000000000" pitchFamily="2" charset="0"/>
                <a:ea typeface="Roboto" panose="02000000000000000000" pitchFamily="2" charset="0"/>
              </a:rPr>
              <a:t>Impondo regras no reporte às grandes empresas e cadeia de valor</a:t>
            </a:r>
          </a:p>
        </p:txBody>
      </p:sp>
      <p:sp>
        <p:nvSpPr>
          <p:cNvPr id="17" name="CaixaDeTexto 16">
            <a:extLst>
              <a:ext uri="{FF2B5EF4-FFF2-40B4-BE49-F238E27FC236}">
                <a16:creationId xmlns:a16="http://schemas.microsoft.com/office/drawing/2014/main" id="{D940D79B-C342-9A4F-A65E-F1CA62278F0E}"/>
              </a:ext>
            </a:extLst>
          </p:cNvPr>
          <p:cNvSpPr txBox="1"/>
          <p:nvPr/>
        </p:nvSpPr>
        <p:spPr>
          <a:xfrm>
            <a:off x="9124459" y="5416048"/>
            <a:ext cx="2382516" cy="1200329"/>
          </a:xfrm>
          <a:prstGeom prst="rect">
            <a:avLst/>
          </a:prstGeom>
          <a:noFill/>
        </p:spPr>
        <p:txBody>
          <a:bodyPr wrap="square" rtlCol="0">
            <a:spAutoFit/>
          </a:bodyPr>
          <a:lstStyle/>
          <a:p>
            <a:r>
              <a:rPr lang="pt-PT" sz="1200" dirty="0">
                <a:latin typeface="Roboto" panose="02000000000000000000" pitchFamily="2" charset="0"/>
                <a:ea typeface="Roboto" panose="02000000000000000000" pitchFamily="2" charset="0"/>
              </a:rPr>
              <a:t>Impondo o “</a:t>
            </a:r>
            <a:r>
              <a:rPr lang="pt-PT" sz="1200" dirty="0" err="1">
                <a:latin typeface="Roboto" panose="02000000000000000000" pitchFamily="2" charset="0"/>
                <a:ea typeface="Roboto" panose="02000000000000000000" pitchFamily="2" charset="0"/>
              </a:rPr>
              <a:t>duty</a:t>
            </a:r>
            <a:r>
              <a:rPr lang="pt-PT" sz="1200" dirty="0">
                <a:latin typeface="Roboto" panose="02000000000000000000" pitchFamily="2" charset="0"/>
                <a:ea typeface="Roboto" panose="02000000000000000000" pitchFamily="2" charset="0"/>
              </a:rPr>
              <a:t> </a:t>
            </a:r>
            <a:r>
              <a:rPr lang="pt-PT" sz="1200" dirty="0" err="1">
                <a:latin typeface="Roboto" panose="02000000000000000000" pitchFamily="2" charset="0"/>
                <a:ea typeface="Roboto" panose="02000000000000000000" pitchFamily="2" charset="0"/>
              </a:rPr>
              <a:t>of</a:t>
            </a:r>
            <a:r>
              <a:rPr lang="pt-PT" sz="1200" dirty="0">
                <a:latin typeface="Roboto" panose="02000000000000000000" pitchFamily="2" charset="0"/>
                <a:ea typeface="Roboto" panose="02000000000000000000" pitchFamily="2" charset="0"/>
              </a:rPr>
              <a:t> </a:t>
            </a:r>
            <a:r>
              <a:rPr lang="pt-PT" sz="1200" dirty="0" err="1">
                <a:latin typeface="Roboto" panose="02000000000000000000" pitchFamily="2" charset="0"/>
                <a:ea typeface="Roboto" panose="02000000000000000000" pitchFamily="2" charset="0"/>
              </a:rPr>
              <a:t>care</a:t>
            </a:r>
            <a:r>
              <a:rPr lang="pt-PT" sz="1200" dirty="0">
                <a:latin typeface="Roboto" panose="02000000000000000000" pitchFamily="2" charset="0"/>
                <a:ea typeface="Roboto" panose="02000000000000000000" pitchFamily="2" charset="0"/>
              </a:rPr>
              <a:t>” nos Administradores para incorporarem nas suas decisões as componentes de Direitos Humanos e Ambiente ao longo da sua cadeia de valor</a:t>
            </a:r>
          </a:p>
        </p:txBody>
      </p:sp>
      <p:sp>
        <p:nvSpPr>
          <p:cNvPr id="5" name="Oval 4">
            <a:extLst>
              <a:ext uri="{FF2B5EF4-FFF2-40B4-BE49-F238E27FC236}">
                <a16:creationId xmlns:a16="http://schemas.microsoft.com/office/drawing/2014/main" id="{AC7FA614-1FC3-2346-87B2-80604474C06E}"/>
              </a:ext>
            </a:extLst>
          </p:cNvPr>
          <p:cNvSpPr/>
          <p:nvPr/>
        </p:nvSpPr>
        <p:spPr>
          <a:xfrm>
            <a:off x="101600" y="1643554"/>
            <a:ext cx="558800" cy="5662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667" dirty="0">
                <a:latin typeface="Roboto" panose="02000000000000000000" pitchFamily="2" charset="0"/>
                <a:ea typeface="Roboto" panose="02000000000000000000" pitchFamily="2" charset="0"/>
              </a:rPr>
              <a:t>1</a:t>
            </a:r>
          </a:p>
        </p:txBody>
      </p:sp>
      <p:sp>
        <p:nvSpPr>
          <p:cNvPr id="18" name="Oval 17">
            <a:extLst>
              <a:ext uri="{FF2B5EF4-FFF2-40B4-BE49-F238E27FC236}">
                <a16:creationId xmlns:a16="http://schemas.microsoft.com/office/drawing/2014/main" id="{A02628F0-CD66-9741-97BD-ABCDE7317F0F}"/>
              </a:ext>
            </a:extLst>
          </p:cNvPr>
          <p:cNvSpPr/>
          <p:nvPr/>
        </p:nvSpPr>
        <p:spPr>
          <a:xfrm>
            <a:off x="3414691" y="1550239"/>
            <a:ext cx="558800" cy="5662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667" dirty="0">
                <a:latin typeface="Roboto" panose="02000000000000000000" pitchFamily="2" charset="0"/>
                <a:ea typeface="Roboto" panose="02000000000000000000" pitchFamily="2" charset="0"/>
              </a:rPr>
              <a:t>2</a:t>
            </a:r>
          </a:p>
        </p:txBody>
      </p:sp>
      <p:sp>
        <p:nvSpPr>
          <p:cNvPr id="19" name="Oval 18">
            <a:extLst>
              <a:ext uri="{FF2B5EF4-FFF2-40B4-BE49-F238E27FC236}">
                <a16:creationId xmlns:a16="http://schemas.microsoft.com/office/drawing/2014/main" id="{68EC9FA1-44D3-8443-A6C6-EE0606C04B85}"/>
              </a:ext>
            </a:extLst>
          </p:cNvPr>
          <p:cNvSpPr/>
          <p:nvPr/>
        </p:nvSpPr>
        <p:spPr>
          <a:xfrm>
            <a:off x="6461905" y="1582458"/>
            <a:ext cx="558800" cy="5662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667" dirty="0">
                <a:latin typeface="Roboto" panose="02000000000000000000" pitchFamily="2" charset="0"/>
                <a:ea typeface="Roboto" panose="02000000000000000000" pitchFamily="2" charset="0"/>
              </a:rPr>
              <a:t>3</a:t>
            </a:r>
          </a:p>
        </p:txBody>
      </p:sp>
      <p:sp>
        <p:nvSpPr>
          <p:cNvPr id="20" name="Oval 19">
            <a:extLst>
              <a:ext uri="{FF2B5EF4-FFF2-40B4-BE49-F238E27FC236}">
                <a16:creationId xmlns:a16="http://schemas.microsoft.com/office/drawing/2014/main" id="{F6399A20-F4E6-8247-BB98-04D74B684532}"/>
              </a:ext>
            </a:extLst>
          </p:cNvPr>
          <p:cNvSpPr/>
          <p:nvPr/>
        </p:nvSpPr>
        <p:spPr>
          <a:xfrm>
            <a:off x="8950320" y="1507412"/>
            <a:ext cx="558800" cy="5662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667" dirty="0">
                <a:latin typeface="Roboto" panose="02000000000000000000" pitchFamily="2" charset="0"/>
                <a:ea typeface="Roboto" panose="02000000000000000000" pitchFamily="2" charset="0"/>
              </a:rPr>
              <a:t>4</a:t>
            </a:r>
          </a:p>
        </p:txBody>
      </p:sp>
      <p:sp>
        <p:nvSpPr>
          <p:cNvPr id="21" name="Title 1">
            <a:extLst>
              <a:ext uri="{FF2B5EF4-FFF2-40B4-BE49-F238E27FC236}">
                <a16:creationId xmlns:a16="http://schemas.microsoft.com/office/drawing/2014/main" id="{26E0007A-FD2F-4341-BC39-87283F31923A}"/>
              </a:ext>
            </a:extLst>
          </p:cNvPr>
          <p:cNvSpPr txBox="1">
            <a:spLocks/>
          </p:cNvSpPr>
          <p:nvPr/>
        </p:nvSpPr>
        <p:spPr>
          <a:xfrm>
            <a:off x="0" y="-51463"/>
            <a:ext cx="12192000" cy="82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defRPr sz="2400">
                <a:solidFill>
                  <a:prstClr val="white"/>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PT" b="1" spc="-100" dirty="0">
                <a:solidFill>
                  <a:srgbClr val="305387"/>
                </a:solidFill>
                <a:latin typeface="Montserrat Bold"/>
                <a:cs typeface="+mn-cs"/>
              </a:rPr>
              <a:t>2 Principais regulamentos, 1 Diretiva e 1 proposta de diretiva</a:t>
            </a:r>
          </a:p>
        </p:txBody>
      </p:sp>
    </p:spTree>
    <p:extLst>
      <p:ext uri="{BB962C8B-B14F-4D97-AF65-F5344CB8AC3E}">
        <p14:creationId xmlns:p14="http://schemas.microsoft.com/office/powerpoint/2010/main" val="289232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8">
            <a:extLst>
              <a:ext uri="{FF2B5EF4-FFF2-40B4-BE49-F238E27FC236}">
                <a16:creationId xmlns:a16="http://schemas.microsoft.com/office/drawing/2014/main" id="{0E57FD87-EDBB-C756-E994-775B50C76571}"/>
              </a:ext>
            </a:extLst>
          </p:cNvPr>
          <p:cNvSpPr/>
          <p:nvPr/>
        </p:nvSpPr>
        <p:spPr>
          <a:xfrm>
            <a:off x="0" y="0"/>
            <a:ext cx="12192000" cy="793045"/>
          </a:xfrm>
          <a:prstGeom prst="rect">
            <a:avLst/>
          </a:prstGeom>
          <a:noFill/>
        </p:spPr>
      </p:sp>
      <p:grpSp>
        <p:nvGrpSpPr>
          <p:cNvPr id="27" name="Group 26">
            <a:extLst>
              <a:ext uri="{FF2B5EF4-FFF2-40B4-BE49-F238E27FC236}">
                <a16:creationId xmlns:a16="http://schemas.microsoft.com/office/drawing/2014/main" id="{3B075057-8C36-2869-11E2-387880AA9C59}"/>
              </a:ext>
            </a:extLst>
          </p:cNvPr>
          <p:cNvGrpSpPr/>
          <p:nvPr/>
        </p:nvGrpSpPr>
        <p:grpSpPr>
          <a:xfrm>
            <a:off x="4353353" y="2684157"/>
            <a:ext cx="7663085" cy="2498251"/>
            <a:chOff x="215900" y="1621053"/>
            <a:chExt cx="6071180" cy="1979272"/>
          </a:xfrm>
        </p:grpSpPr>
        <p:pic>
          <p:nvPicPr>
            <p:cNvPr id="28" name="Picture 27" descr="Chart, diagram&#10;&#10;Description automatically generated with medium confidence">
              <a:extLst>
                <a:ext uri="{FF2B5EF4-FFF2-40B4-BE49-F238E27FC236}">
                  <a16:creationId xmlns:a16="http://schemas.microsoft.com/office/drawing/2014/main" id="{40A3788C-5A9E-85E3-A4C3-9D54357E1CA1}"/>
                </a:ext>
              </a:extLst>
            </p:cNvPr>
            <p:cNvPicPr>
              <a:picLocks noChangeAspect="1"/>
            </p:cNvPicPr>
            <p:nvPr/>
          </p:nvPicPr>
          <p:blipFill rotWithShape="1">
            <a:blip r:embed="rId3"/>
            <a:srcRect t="2325" b="48951"/>
            <a:stretch/>
          </p:blipFill>
          <p:spPr>
            <a:xfrm>
              <a:off x="215900" y="1621053"/>
              <a:ext cx="3048519" cy="1979272"/>
            </a:xfrm>
            <a:prstGeom prst="rect">
              <a:avLst/>
            </a:prstGeom>
          </p:spPr>
        </p:pic>
        <p:pic>
          <p:nvPicPr>
            <p:cNvPr id="29" name="Picture 28" descr="Chart, diagram&#10;&#10;Description automatically generated with medium confidence">
              <a:extLst>
                <a:ext uri="{FF2B5EF4-FFF2-40B4-BE49-F238E27FC236}">
                  <a16:creationId xmlns:a16="http://schemas.microsoft.com/office/drawing/2014/main" id="{6C62BF5F-3FCA-A96E-914F-6E61C1CBD499}"/>
                </a:ext>
              </a:extLst>
            </p:cNvPr>
            <p:cNvPicPr>
              <a:picLocks noChangeAspect="1"/>
            </p:cNvPicPr>
            <p:nvPr/>
          </p:nvPicPr>
          <p:blipFill rotWithShape="1">
            <a:blip r:embed="rId3"/>
            <a:srcRect t="51278" b="619"/>
            <a:stretch/>
          </p:blipFill>
          <p:spPr>
            <a:xfrm>
              <a:off x="3238560" y="1633638"/>
              <a:ext cx="3048520" cy="1954102"/>
            </a:xfrm>
            <a:prstGeom prst="rect">
              <a:avLst/>
            </a:prstGeom>
          </p:spPr>
        </p:pic>
        <p:sp>
          <p:nvSpPr>
            <p:cNvPr id="30" name="TextBox 29">
              <a:extLst>
                <a:ext uri="{FF2B5EF4-FFF2-40B4-BE49-F238E27FC236}">
                  <a16:creationId xmlns:a16="http://schemas.microsoft.com/office/drawing/2014/main" id="{E8F3852B-8C44-8A4B-96D8-1D8825676F03}"/>
                </a:ext>
              </a:extLst>
            </p:cNvPr>
            <p:cNvSpPr txBox="1"/>
            <p:nvPr/>
          </p:nvSpPr>
          <p:spPr>
            <a:xfrm>
              <a:off x="1025777" y="1770389"/>
              <a:ext cx="2055026" cy="415392"/>
            </a:xfrm>
            <a:prstGeom prst="rect">
              <a:avLst/>
            </a:prstGeom>
            <a:solidFill>
              <a:srgbClr val="00A59B"/>
            </a:solidFill>
          </p:spPr>
          <p:txBody>
            <a:bodyPr wrap="square" lIns="0" tIns="46800" rIns="0">
              <a:spAutoFit/>
            </a:bodyPr>
            <a:lstStyle/>
            <a:p>
              <a:pPr lvl="0">
                <a:spcAft>
                  <a:spcPts val="0"/>
                </a:spcAft>
              </a:pPr>
              <a:r>
                <a:rPr lang="pt-PT" sz="1400" b="1" dirty="0">
                  <a:solidFill>
                    <a:srgbClr val="FFFF00"/>
                  </a:solidFill>
                  <a:latin typeface="Roboto" panose="02000000000000000000" pitchFamily="2" charset="0"/>
                  <a:ea typeface="Roboto" panose="02000000000000000000" pitchFamily="2" charset="0"/>
                  <a:cs typeface="Calibri" panose="020F0502020204030204" pitchFamily="34" charset="0"/>
                </a:rPr>
                <a:t>1. </a:t>
              </a:r>
              <a:r>
                <a:rPr lang="pt-PT" sz="1400" b="1" u="sng" dirty="0">
                  <a:solidFill>
                    <a:srgbClr val="FFFF00"/>
                  </a:solidFill>
                  <a:latin typeface="Roboto" panose="02000000000000000000" pitchFamily="2" charset="0"/>
                  <a:ea typeface="Roboto" panose="02000000000000000000" pitchFamily="2" charset="0"/>
                  <a:cs typeface="Calibri" panose="020F0502020204030204" pitchFamily="34" charset="0"/>
                </a:rPr>
                <a:t>Mitigação </a:t>
              </a:r>
              <a:r>
                <a:rPr lang="pt-PT" sz="1400" b="1" dirty="0">
                  <a:solidFill>
                    <a:srgbClr val="FFFF00"/>
                  </a:solidFill>
                  <a:latin typeface="Roboto" panose="02000000000000000000" pitchFamily="2" charset="0"/>
                  <a:ea typeface="Roboto" panose="02000000000000000000" pitchFamily="2" charset="0"/>
                  <a:cs typeface="Calibri" panose="020F0502020204030204" pitchFamily="34" charset="0"/>
                </a:rPr>
                <a:t>das alterações climáticas</a:t>
              </a:r>
            </a:p>
          </p:txBody>
        </p:sp>
        <p:sp>
          <p:nvSpPr>
            <p:cNvPr id="31" name="TextBox 30">
              <a:extLst>
                <a:ext uri="{FF2B5EF4-FFF2-40B4-BE49-F238E27FC236}">
                  <a16:creationId xmlns:a16="http://schemas.microsoft.com/office/drawing/2014/main" id="{C473267C-8727-9E86-7A9B-4609BAF7DFB5}"/>
                </a:ext>
              </a:extLst>
            </p:cNvPr>
            <p:cNvSpPr txBox="1"/>
            <p:nvPr/>
          </p:nvSpPr>
          <p:spPr>
            <a:xfrm>
              <a:off x="1025777" y="2498469"/>
              <a:ext cx="2055026" cy="415392"/>
            </a:xfrm>
            <a:prstGeom prst="rect">
              <a:avLst/>
            </a:prstGeom>
            <a:solidFill>
              <a:srgbClr val="00A59B"/>
            </a:solidFill>
          </p:spPr>
          <p:txBody>
            <a:bodyPr wrap="square" lIns="0" tIns="46800" rIns="0">
              <a:spAutoFit/>
            </a:bodyPr>
            <a:lstStyle/>
            <a:p>
              <a:pPr lvl="0">
                <a:spcAft>
                  <a:spcPts val="0"/>
                </a:spcAft>
              </a:pPr>
              <a:r>
                <a:rPr lang="pt-PT" sz="1400" b="1">
                  <a:solidFill>
                    <a:srgbClr val="FFFF00"/>
                  </a:solidFill>
                  <a:latin typeface="Roboto" panose="02000000000000000000" pitchFamily="2" charset="0"/>
                  <a:ea typeface="Roboto" panose="02000000000000000000" pitchFamily="2" charset="0"/>
                  <a:cs typeface="Calibri" panose="020F0502020204030204" pitchFamily="34" charset="0"/>
                </a:rPr>
                <a:t>2. </a:t>
              </a:r>
              <a:r>
                <a:rPr lang="pt-PT" sz="1400" b="1" u="sng">
                  <a:solidFill>
                    <a:srgbClr val="FFFF00"/>
                  </a:solidFill>
                  <a:latin typeface="Roboto" panose="02000000000000000000" pitchFamily="2" charset="0"/>
                  <a:ea typeface="Roboto" panose="02000000000000000000" pitchFamily="2" charset="0"/>
                  <a:cs typeface="Calibri" panose="020F0502020204030204" pitchFamily="34" charset="0"/>
                </a:rPr>
                <a:t>Adaptação</a:t>
              </a:r>
              <a:r>
                <a:rPr lang="pt-PT" sz="1400" b="1">
                  <a:solidFill>
                    <a:srgbClr val="FFFF00"/>
                  </a:solidFill>
                  <a:latin typeface="Roboto" panose="02000000000000000000" pitchFamily="2" charset="0"/>
                  <a:ea typeface="Roboto" panose="02000000000000000000" pitchFamily="2" charset="0"/>
                  <a:cs typeface="Calibri" panose="020F0502020204030204" pitchFamily="34" charset="0"/>
                </a:rPr>
                <a:t> às alterações climáticas</a:t>
              </a:r>
            </a:p>
          </p:txBody>
        </p:sp>
        <p:sp>
          <p:nvSpPr>
            <p:cNvPr id="32" name="TextBox 31">
              <a:extLst>
                <a:ext uri="{FF2B5EF4-FFF2-40B4-BE49-F238E27FC236}">
                  <a16:creationId xmlns:a16="http://schemas.microsoft.com/office/drawing/2014/main" id="{49E10672-50BA-4887-1B4F-1AB2A1BDC84C}"/>
                </a:ext>
              </a:extLst>
            </p:cNvPr>
            <p:cNvSpPr txBox="1"/>
            <p:nvPr/>
          </p:nvSpPr>
          <p:spPr>
            <a:xfrm>
              <a:off x="959390" y="3071154"/>
              <a:ext cx="2055026" cy="415392"/>
            </a:xfrm>
            <a:prstGeom prst="rect">
              <a:avLst/>
            </a:prstGeom>
            <a:solidFill>
              <a:srgbClr val="00A59B"/>
            </a:solidFill>
          </p:spPr>
          <p:txBody>
            <a:bodyPr wrap="square" lIns="0" tIns="46800" rIns="0">
              <a:spAutoFit/>
            </a:bodyPr>
            <a:lstStyle/>
            <a:p>
              <a:pPr lvl="0">
                <a:spcAft>
                  <a:spcPts val="0"/>
                </a:spcAft>
              </a:pPr>
              <a:r>
                <a:rPr lang="pt-PT" sz="1400" b="1">
                  <a:solidFill>
                    <a:schemeClr val="bg1"/>
                  </a:solidFill>
                  <a:latin typeface="Roboto" panose="02000000000000000000" pitchFamily="2" charset="0"/>
                  <a:ea typeface="Roboto" panose="02000000000000000000" pitchFamily="2" charset="0"/>
                  <a:cs typeface="Calibri" panose="020F0502020204030204" pitchFamily="34" charset="0"/>
                </a:rPr>
                <a:t>3. Uso e proteção dos </a:t>
              </a:r>
              <a:r>
                <a:rPr lang="pt-PT" sz="1400" b="1" u="sng">
                  <a:solidFill>
                    <a:schemeClr val="bg1"/>
                  </a:solidFill>
                  <a:latin typeface="Roboto" panose="02000000000000000000" pitchFamily="2" charset="0"/>
                  <a:ea typeface="Roboto" panose="02000000000000000000" pitchFamily="2" charset="0"/>
                  <a:cs typeface="Calibri" panose="020F0502020204030204" pitchFamily="34" charset="0"/>
                </a:rPr>
                <a:t>recursos hídricos e marinhos</a:t>
              </a:r>
            </a:p>
          </p:txBody>
        </p:sp>
        <p:sp>
          <p:nvSpPr>
            <p:cNvPr id="33" name="TextBox 32">
              <a:extLst>
                <a:ext uri="{FF2B5EF4-FFF2-40B4-BE49-F238E27FC236}">
                  <a16:creationId xmlns:a16="http://schemas.microsoft.com/office/drawing/2014/main" id="{BB2D2AF9-3D68-0A33-267E-16857358C33E}"/>
                </a:ext>
              </a:extLst>
            </p:cNvPr>
            <p:cNvSpPr txBox="1"/>
            <p:nvPr/>
          </p:nvSpPr>
          <p:spPr>
            <a:xfrm>
              <a:off x="4045337" y="1709767"/>
              <a:ext cx="2055026" cy="512064"/>
            </a:xfrm>
            <a:prstGeom prst="rect">
              <a:avLst/>
            </a:prstGeom>
            <a:solidFill>
              <a:srgbClr val="00A59B"/>
            </a:solidFill>
          </p:spPr>
          <p:txBody>
            <a:bodyPr wrap="square" lIns="0" tIns="0" rIns="0" bIns="0">
              <a:spAutoFit/>
            </a:bodyPr>
            <a:lstStyle/>
            <a:p>
              <a:pPr lvl="0">
                <a:spcAft>
                  <a:spcPts val="0"/>
                </a:spcAft>
              </a:pPr>
              <a:r>
                <a:rPr lang="pt-PT" sz="1400" b="1" dirty="0">
                  <a:solidFill>
                    <a:schemeClr val="bg1"/>
                  </a:solidFill>
                  <a:latin typeface="Roboto" panose="02000000000000000000" pitchFamily="2" charset="0"/>
                  <a:ea typeface="Roboto" panose="02000000000000000000" pitchFamily="2" charset="0"/>
                  <a:cs typeface="Calibri" panose="020F0502020204030204" pitchFamily="34" charset="0"/>
                </a:rPr>
                <a:t>4. Transição para a </a:t>
              </a:r>
              <a:r>
                <a:rPr lang="pt-PT" sz="1400" b="1" u="sng" dirty="0">
                  <a:solidFill>
                    <a:schemeClr val="bg1"/>
                  </a:solidFill>
                  <a:latin typeface="Roboto" panose="02000000000000000000" pitchFamily="2" charset="0"/>
                  <a:ea typeface="Roboto" panose="02000000000000000000" pitchFamily="2" charset="0"/>
                  <a:cs typeface="Calibri" panose="020F0502020204030204" pitchFamily="34" charset="0"/>
                </a:rPr>
                <a:t>economia circular</a:t>
              </a:r>
              <a:r>
                <a:rPr lang="pt-PT" sz="1400" b="1" dirty="0">
                  <a:solidFill>
                    <a:schemeClr val="bg1"/>
                  </a:solidFill>
                  <a:latin typeface="Roboto" panose="02000000000000000000" pitchFamily="2" charset="0"/>
                  <a:ea typeface="Roboto" panose="02000000000000000000" pitchFamily="2" charset="0"/>
                  <a:cs typeface="Calibri" panose="020F0502020204030204" pitchFamily="34" charset="0"/>
                </a:rPr>
                <a:t>, prevenção e reciclagem de resíduos</a:t>
              </a:r>
            </a:p>
          </p:txBody>
        </p:sp>
        <p:sp>
          <p:nvSpPr>
            <p:cNvPr id="34" name="TextBox 33">
              <a:extLst>
                <a:ext uri="{FF2B5EF4-FFF2-40B4-BE49-F238E27FC236}">
                  <a16:creationId xmlns:a16="http://schemas.microsoft.com/office/drawing/2014/main" id="{E1AB976E-36E6-7680-A517-7529EB737BF4}"/>
                </a:ext>
              </a:extLst>
            </p:cNvPr>
            <p:cNvSpPr txBox="1"/>
            <p:nvPr/>
          </p:nvSpPr>
          <p:spPr>
            <a:xfrm>
              <a:off x="4048868" y="2486074"/>
              <a:ext cx="2055026" cy="415392"/>
            </a:xfrm>
            <a:prstGeom prst="rect">
              <a:avLst/>
            </a:prstGeom>
            <a:solidFill>
              <a:srgbClr val="00A59B"/>
            </a:solidFill>
          </p:spPr>
          <p:txBody>
            <a:bodyPr wrap="square" lIns="0" tIns="46800" rIns="0">
              <a:spAutoFit/>
            </a:bodyPr>
            <a:lstStyle/>
            <a:p>
              <a:r>
                <a:rPr lang="pt-PT" sz="1400" b="1">
                  <a:solidFill>
                    <a:schemeClr val="bg1"/>
                  </a:solidFill>
                  <a:latin typeface="Roboto" panose="02000000000000000000" pitchFamily="2" charset="0"/>
                  <a:ea typeface="Roboto" panose="02000000000000000000" pitchFamily="2" charset="0"/>
                  <a:cs typeface="Calibri" panose="020F0502020204030204" pitchFamily="34" charset="0"/>
                </a:rPr>
                <a:t>5. Prevenção e controlo da </a:t>
              </a:r>
              <a:r>
                <a:rPr lang="pt-PT" sz="1400" b="1" u="sng">
                  <a:solidFill>
                    <a:schemeClr val="bg1"/>
                  </a:solidFill>
                  <a:latin typeface="Roboto" panose="02000000000000000000" pitchFamily="2" charset="0"/>
                  <a:ea typeface="Roboto" panose="02000000000000000000" pitchFamily="2" charset="0"/>
                  <a:cs typeface="Calibri" panose="020F0502020204030204" pitchFamily="34" charset="0"/>
                </a:rPr>
                <a:t>poluição</a:t>
              </a:r>
            </a:p>
          </p:txBody>
        </p:sp>
        <p:sp>
          <p:nvSpPr>
            <p:cNvPr id="35" name="TextBox 34">
              <a:extLst>
                <a:ext uri="{FF2B5EF4-FFF2-40B4-BE49-F238E27FC236}">
                  <a16:creationId xmlns:a16="http://schemas.microsoft.com/office/drawing/2014/main" id="{1F590BA0-5281-A672-76F7-F4538B485DA4}"/>
                </a:ext>
              </a:extLst>
            </p:cNvPr>
            <p:cNvSpPr txBox="1"/>
            <p:nvPr/>
          </p:nvSpPr>
          <p:spPr>
            <a:xfrm>
              <a:off x="4061371" y="3043789"/>
              <a:ext cx="2055026" cy="415392"/>
            </a:xfrm>
            <a:prstGeom prst="rect">
              <a:avLst/>
            </a:prstGeom>
            <a:solidFill>
              <a:srgbClr val="00A59B"/>
            </a:solidFill>
          </p:spPr>
          <p:txBody>
            <a:bodyPr wrap="square" lIns="0" tIns="46800" rIns="0">
              <a:spAutoFit/>
            </a:bodyPr>
            <a:lstStyle/>
            <a:p>
              <a:r>
                <a:rPr lang="pt-PT" sz="1400" b="1">
                  <a:solidFill>
                    <a:schemeClr val="bg1"/>
                  </a:solidFill>
                  <a:latin typeface="Roboto" panose="02000000000000000000" pitchFamily="2" charset="0"/>
                  <a:ea typeface="Roboto" panose="02000000000000000000" pitchFamily="2" charset="0"/>
                  <a:cs typeface="Calibri" panose="020F0502020204030204" pitchFamily="34" charset="0"/>
                </a:rPr>
                <a:t>6. Proteção sustentável de </a:t>
              </a:r>
              <a:r>
                <a:rPr lang="pt-PT" sz="1400" b="1" u="sng">
                  <a:solidFill>
                    <a:schemeClr val="bg1"/>
                  </a:solidFill>
                  <a:latin typeface="Roboto" panose="02000000000000000000" pitchFamily="2" charset="0"/>
                  <a:ea typeface="Roboto" panose="02000000000000000000" pitchFamily="2" charset="0"/>
                  <a:cs typeface="Calibri" panose="020F0502020204030204" pitchFamily="34" charset="0"/>
                </a:rPr>
                <a:t>ecossistemas</a:t>
              </a:r>
              <a:r>
                <a:rPr lang="pt-PT" sz="1400" b="1">
                  <a:solidFill>
                    <a:schemeClr val="bg1"/>
                  </a:solidFill>
                  <a:latin typeface="Roboto" panose="02000000000000000000" pitchFamily="2" charset="0"/>
                  <a:ea typeface="Roboto" panose="02000000000000000000" pitchFamily="2" charset="0"/>
                  <a:cs typeface="Calibri" panose="020F0502020204030204" pitchFamily="34" charset="0"/>
                </a:rPr>
                <a:t> saudáveis</a:t>
              </a:r>
            </a:p>
          </p:txBody>
        </p:sp>
      </p:grpSp>
      <p:sp>
        <p:nvSpPr>
          <p:cNvPr id="13" name="CaixaDeTexto 14">
            <a:extLst>
              <a:ext uri="{FF2B5EF4-FFF2-40B4-BE49-F238E27FC236}">
                <a16:creationId xmlns:a16="http://schemas.microsoft.com/office/drawing/2014/main" id="{78CDAD0E-C3A3-4736-8343-F1B3C733AF2D}"/>
              </a:ext>
            </a:extLst>
          </p:cNvPr>
          <p:cNvSpPr txBox="1"/>
          <p:nvPr/>
        </p:nvSpPr>
        <p:spPr>
          <a:xfrm>
            <a:off x="4340534" y="1097071"/>
            <a:ext cx="7675904" cy="1077218"/>
          </a:xfrm>
          <a:prstGeom prst="rect">
            <a:avLst/>
          </a:prstGeom>
          <a:noFill/>
        </p:spPr>
        <p:txBody>
          <a:bodyPr wrap="square">
            <a:spAutoFit/>
          </a:bodyPr>
          <a:lstStyle/>
          <a:p>
            <a:pPr marL="0" marR="0" lvl="0" indent="0" algn="just" defTabSz="514350" rtl="0" eaLnBrk="1" fontAlgn="auto" latinLnBrk="0" hangingPunct="1">
              <a:lnSpc>
                <a:spcPct val="100000"/>
              </a:lnSpc>
              <a:spcBef>
                <a:spcPts val="0"/>
              </a:spcBef>
              <a:spcAft>
                <a:spcPts val="0"/>
              </a:spcAft>
              <a:buClr>
                <a:srgbClr val="00B0F0"/>
              </a:buClr>
              <a:buSzTx/>
              <a:buFontTx/>
              <a:buNone/>
              <a:tabLst/>
              <a:defRPr/>
            </a:pPr>
            <a:r>
              <a:rPr kumimoji="0" lang="pt-BR" sz="1600" b="1" i="0" u="none" strike="noStrike" kern="1200" cap="none" spc="0" normalizeH="0" baseline="0" noProof="0">
                <a:ln>
                  <a:noFill/>
                </a:ln>
                <a:solidFill>
                  <a:srgbClr val="1F5990"/>
                </a:solidFill>
                <a:effectLst/>
                <a:uLnTx/>
                <a:uFillTx/>
                <a:latin typeface="Roboto" panose="02000000000000000000" pitchFamily="2" charset="0"/>
                <a:ea typeface="Roboto" panose="02000000000000000000" pitchFamily="2" charset="0"/>
              </a:rPr>
              <a:t>A Taxonomia da UE classifica as atividades económicas como ambientalmente sustentáveis com base em critérios técnicos definidos. </a:t>
            </a:r>
            <a:r>
              <a:rPr lang="pt-BR" sz="1600" b="1">
                <a:solidFill>
                  <a:srgbClr val="1F5990"/>
                </a:solidFill>
                <a:latin typeface="Roboto" panose="02000000000000000000" pitchFamily="2" charset="0"/>
                <a:ea typeface="Roboto" panose="02000000000000000000" pitchFamily="2" charset="0"/>
              </a:rPr>
              <a:t>Estes, </a:t>
            </a:r>
            <a:r>
              <a:rPr kumimoji="0" lang="pt-BR" sz="1600" b="1" i="0" u="none" strike="noStrike" kern="1200" cap="none" spc="0" normalizeH="0" baseline="0" noProof="0">
                <a:ln>
                  <a:noFill/>
                </a:ln>
                <a:solidFill>
                  <a:srgbClr val="1F5990"/>
                </a:solidFill>
                <a:effectLst/>
                <a:uLnTx/>
                <a:uFillTx/>
                <a:latin typeface="Roboto" panose="02000000000000000000" pitchFamily="2" charset="0"/>
                <a:ea typeface="Roboto" panose="02000000000000000000" pitchFamily="2" charset="0"/>
              </a:rPr>
              <a:t>traduzem os objetivos ambientais e climáticos da União Europeia (UE) e promovem a transparência dos “investimentos verdes”.</a:t>
            </a:r>
          </a:p>
        </p:txBody>
      </p:sp>
      <p:sp>
        <p:nvSpPr>
          <p:cNvPr id="14" name="CaixaDeTexto 16">
            <a:extLst>
              <a:ext uri="{FF2B5EF4-FFF2-40B4-BE49-F238E27FC236}">
                <a16:creationId xmlns:a16="http://schemas.microsoft.com/office/drawing/2014/main" id="{5CF72202-541B-4D69-A7BE-576F03B39DDC}"/>
              </a:ext>
            </a:extLst>
          </p:cNvPr>
          <p:cNvSpPr txBox="1"/>
          <p:nvPr/>
        </p:nvSpPr>
        <p:spPr>
          <a:xfrm>
            <a:off x="4267200" y="2384915"/>
            <a:ext cx="7569616" cy="307777"/>
          </a:xfrm>
          <a:prstGeom prst="rect">
            <a:avLst/>
          </a:prstGeom>
          <a:noFill/>
        </p:spPr>
        <p:txBody>
          <a:bodyPr wrap="square">
            <a:spAutoFit/>
          </a:bodyPr>
          <a:lstStyle/>
          <a:p>
            <a:pPr marR="0" lvl="0" algn="just" defTabSz="514350" rtl="0" eaLnBrk="1" fontAlgn="auto" latinLnBrk="0" hangingPunct="1">
              <a:lnSpc>
                <a:spcPct val="100000"/>
              </a:lnSpc>
              <a:spcBef>
                <a:spcPts val="0"/>
              </a:spcBef>
              <a:spcAft>
                <a:spcPts val="600"/>
              </a:spcAft>
              <a:buSzTx/>
              <a:tabLst/>
              <a:defRPr/>
            </a:pPr>
            <a:r>
              <a:rPr kumimoji="0" lang="pt-BR" sz="1400" b="1" i="0" u="none" strike="noStrike" kern="1200" cap="none" spc="0" normalizeH="0" baseline="0">
                <a:ln>
                  <a:noFill/>
                </a:ln>
                <a:effectLst/>
                <a:uLnTx/>
                <a:uFillTx/>
                <a:latin typeface="Roboto" panose="02000000000000000000" pitchFamily="2" charset="0"/>
                <a:ea typeface="Roboto" panose="02000000000000000000" pitchFamily="2" charset="0"/>
              </a:rPr>
              <a:t>Define 6 objetivos ambientais</a:t>
            </a:r>
          </a:p>
        </p:txBody>
      </p:sp>
      <p:pic>
        <p:nvPicPr>
          <p:cNvPr id="26" name="Imagem 15">
            <a:extLst>
              <a:ext uri="{FF2B5EF4-FFF2-40B4-BE49-F238E27FC236}">
                <a16:creationId xmlns:a16="http://schemas.microsoft.com/office/drawing/2014/main" id="{5D5F0F7C-81C2-2EB8-8188-B36D40371C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245031" y="1161018"/>
            <a:ext cx="3954151" cy="5261240"/>
          </a:xfrm>
          <a:prstGeom prst="rect">
            <a:avLst/>
          </a:prstGeom>
          <a:ln>
            <a:solidFill>
              <a:schemeClr val="tx1"/>
            </a:solidFill>
          </a:ln>
        </p:spPr>
      </p:pic>
      <p:sp>
        <p:nvSpPr>
          <p:cNvPr id="36" name="TextBox 35">
            <a:extLst>
              <a:ext uri="{FF2B5EF4-FFF2-40B4-BE49-F238E27FC236}">
                <a16:creationId xmlns:a16="http://schemas.microsoft.com/office/drawing/2014/main" id="{C5BC91FC-95C4-6B6C-8DB3-405FADEA2ABF}"/>
              </a:ext>
            </a:extLst>
          </p:cNvPr>
          <p:cNvSpPr txBox="1"/>
          <p:nvPr/>
        </p:nvSpPr>
        <p:spPr>
          <a:xfrm>
            <a:off x="4340534" y="5325270"/>
            <a:ext cx="7709503" cy="1246495"/>
          </a:xfrm>
          <a:prstGeom prst="rect">
            <a:avLst/>
          </a:prstGeom>
          <a:noFill/>
        </p:spPr>
        <p:txBody>
          <a:bodyPr wrap="square">
            <a:spAutoFit/>
          </a:bodyPr>
          <a:lstStyle/>
          <a:p>
            <a:pPr algn="just">
              <a:spcAft>
                <a:spcPts val="600"/>
              </a:spcAft>
            </a:pPr>
            <a:r>
              <a:rPr lang="pt-PT" sz="1400" b="1">
                <a:latin typeface="Roboto" panose="02000000000000000000" pitchFamily="2" charset="0"/>
                <a:ea typeface="Roboto" panose="02000000000000000000" pitchFamily="2" charset="0"/>
                <a:cs typeface="Calibri" panose="020F0502020204030204" pitchFamily="34" charset="0"/>
              </a:rPr>
              <a:t>U</a:t>
            </a:r>
            <a:r>
              <a:rPr lang="pt-PT" sz="1400" b="1">
                <a:effectLst/>
                <a:latin typeface="Roboto" panose="02000000000000000000" pitchFamily="2" charset="0"/>
                <a:ea typeface="Roboto" panose="02000000000000000000" pitchFamily="2" charset="0"/>
                <a:cs typeface="Calibri" panose="020F0502020204030204" pitchFamily="34" charset="0"/>
              </a:rPr>
              <a:t>ma atividade ambientalmente sustentável:</a:t>
            </a:r>
            <a:endParaRPr lang="en-PT" sz="1400" b="1">
              <a:effectLst/>
              <a:latin typeface="Roboto" panose="02000000000000000000" pitchFamily="2" charset="0"/>
              <a:ea typeface="Roboto" panose="02000000000000000000" pitchFamily="2" charset="0"/>
              <a:cs typeface="Calibri" panose="020F0502020204030204" pitchFamily="34" charset="0"/>
            </a:endParaRPr>
          </a:p>
          <a:p>
            <a:pPr marL="342900" lvl="0" indent="-342900" algn="just">
              <a:buFont typeface="+mj-lt"/>
              <a:buAutoNum type="arabicPeriod"/>
            </a:pPr>
            <a:r>
              <a:rPr lang="pt-PT" sz="1400">
                <a:effectLst/>
                <a:latin typeface="Roboto" panose="02000000000000000000" pitchFamily="2" charset="0"/>
                <a:ea typeface="Roboto" panose="02000000000000000000" pitchFamily="2" charset="0"/>
                <a:cs typeface="Calibri" panose="020F0502020204030204" pitchFamily="34" charset="0"/>
              </a:rPr>
              <a:t>Contribui substancialmente para um ou mais dos 6 objetivos ambientais</a:t>
            </a:r>
            <a:endParaRPr lang="en-PT" sz="1400">
              <a:effectLst/>
              <a:latin typeface="Roboto" panose="02000000000000000000" pitchFamily="2" charset="0"/>
              <a:ea typeface="Roboto" panose="02000000000000000000" pitchFamily="2" charset="0"/>
              <a:cs typeface="Calibri" panose="020F0502020204030204" pitchFamily="34" charset="0"/>
            </a:endParaRPr>
          </a:p>
          <a:p>
            <a:pPr marL="342900" lvl="0" indent="-342900" algn="just">
              <a:buFont typeface="+mj-lt"/>
              <a:buAutoNum type="arabicPeriod"/>
            </a:pPr>
            <a:r>
              <a:rPr lang="pt-PT" sz="1400" u="sng">
                <a:effectLst/>
                <a:latin typeface="Roboto" panose="02000000000000000000" pitchFamily="2" charset="0"/>
                <a:ea typeface="Roboto" panose="02000000000000000000" pitchFamily="2" charset="0"/>
                <a:cs typeface="Calibri" panose="020F0502020204030204" pitchFamily="34" charset="0"/>
              </a:rPr>
              <a:t>Não </a:t>
            </a:r>
            <a:r>
              <a:rPr lang="pt-PT" sz="1400" u="sng">
                <a:latin typeface="Roboto" panose="02000000000000000000" pitchFamily="2" charset="0"/>
                <a:ea typeface="Roboto" panose="02000000000000000000" pitchFamily="2" charset="0"/>
                <a:cs typeface="Calibri" panose="020F0502020204030204" pitchFamily="34" charset="0"/>
              </a:rPr>
              <a:t>P</a:t>
            </a:r>
            <a:r>
              <a:rPr lang="pt-PT" sz="1400" u="sng">
                <a:effectLst/>
                <a:latin typeface="Roboto" panose="02000000000000000000" pitchFamily="2" charset="0"/>
                <a:ea typeface="Roboto" panose="02000000000000000000" pitchFamily="2" charset="0"/>
                <a:cs typeface="Calibri" panose="020F0502020204030204" pitchFamily="34" charset="0"/>
              </a:rPr>
              <a:t>ode Causar </a:t>
            </a:r>
            <a:r>
              <a:rPr lang="pt-PT" sz="1400" u="sng">
                <a:latin typeface="Roboto" panose="02000000000000000000" pitchFamily="2" charset="0"/>
                <a:ea typeface="Roboto" panose="02000000000000000000" pitchFamily="2" charset="0"/>
                <a:cs typeface="Calibri" panose="020F0502020204030204" pitchFamily="34" charset="0"/>
              </a:rPr>
              <a:t>D</a:t>
            </a:r>
            <a:r>
              <a:rPr lang="pt-PT" sz="1400" u="sng">
                <a:effectLst/>
                <a:latin typeface="Roboto" panose="02000000000000000000" pitchFamily="2" charset="0"/>
                <a:ea typeface="Roboto" panose="02000000000000000000" pitchFamily="2" charset="0"/>
                <a:cs typeface="Calibri" panose="020F0502020204030204" pitchFamily="34" charset="0"/>
              </a:rPr>
              <a:t>anos </a:t>
            </a:r>
            <a:r>
              <a:rPr lang="pt-PT" sz="1400" u="sng">
                <a:latin typeface="Roboto" panose="02000000000000000000" pitchFamily="2" charset="0"/>
                <a:ea typeface="Roboto" panose="02000000000000000000" pitchFamily="2" charset="0"/>
                <a:cs typeface="Calibri" panose="020F0502020204030204" pitchFamily="34" charset="0"/>
              </a:rPr>
              <a:t>S</a:t>
            </a:r>
            <a:r>
              <a:rPr lang="pt-PT" sz="1400" u="sng">
                <a:effectLst/>
                <a:latin typeface="Roboto" panose="02000000000000000000" pitchFamily="2" charset="0"/>
                <a:ea typeface="Roboto" panose="02000000000000000000" pitchFamily="2" charset="0"/>
                <a:cs typeface="Calibri" panose="020F0502020204030204" pitchFamily="34" charset="0"/>
              </a:rPr>
              <a:t>ignificativos (DNSH) </a:t>
            </a:r>
            <a:r>
              <a:rPr lang="pt-PT" sz="1400">
                <a:effectLst/>
                <a:latin typeface="Roboto" panose="02000000000000000000" pitchFamily="2" charset="0"/>
                <a:ea typeface="Roboto" panose="02000000000000000000" pitchFamily="2" charset="0"/>
                <a:cs typeface="Calibri" panose="020F0502020204030204" pitchFamily="34" charset="0"/>
              </a:rPr>
              <a:t>a nenhum dos outros objetivos</a:t>
            </a:r>
          </a:p>
          <a:p>
            <a:pPr marL="342900" lvl="0" indent="-342900" algn="just">
              <a:buFont typeface="+mj-lt"/>
              <a:buAutoNum type="arabicPeriod"/>
            </a:pPr>
            <a:r>
              <a:rPr lang="pt-PT" sz="1400">
                <a:latin typeface="Roboto" panose="02000000000000000000" pitchFamily="2" charset="0"/>
                <a:ea typeface="Roboto" panose="02000000000000000000" pitchFamily="2" charset="0"/>
                <a:cs typeface="Calibri" panose="020F0502020204030204" pitchFamily="34" charset="0"/>
              </a:rPr>
              <a:t>Cumprir com os </a:t>
            </a:r>
            <a:r>
              <a:rPr lang="pt-PT" sz="1400" u="sng">
                <a:latin typeface="Roboto" panose="02000000000000000000" pitchFamily="2" charset="0"/>
                <a:ea typeface="Roboto" panose="02000000000000000000" pitchFamily="2" charset="0"/>
                <a:cs typeface="Calibri" panose="020F0502020204030204" pitchFamily="34" charset="0"/>
              </a:rPr>
              <a:t>Critérios Técnicos de Rastreio (TSC)</a:t>
            </a:r>
            <a:r>
              <a:rPr lang="pt-PT" sz="1400">
                <a:latin typeface="Roboto" panose="02000000000000000000" pitchFamily="2" charset="0"/>
                <a:ea typeface="Roboto" panose="02000000000000000000" pitchFamily="2" charset="0"/>
                <a:cs typeface="Calibri" panose="020F0502020204030204" pitchFamily="34" charset="0"/>
              </a:rPr>
              <a:t> definidos pela Taxonomia</a:t>
            </a:r>
          </a:p>
          <a:p>
            <a:pPr marL="342900" lvl="0" indent="-342900" algn="just">
              <a:buFont typeface="+mj-lt"/>
              <a:buAutoNum type="arabicPeriod"/>
            </a:pPr>
            <a:r>
              <a:rPr lang="pt-PT" sz="1400">
                <a:latin typeface="Roboto" panose="02000000000000000000" pitchFamily="2" charset="0"/>
                <a:ea typeface="Roboto" panose="02000000000000000000" pitchFamily="2" charset="0"/>
                <a:cs typeface="Calibri" panose="020F0502020204030204" pitchFamily="34" charset="0"/>
              </a:rPr>
              <a:t>Tem de atender as salvaguardas sociais mínimas</a:t>
            </a:r>
            <a:endParaRPr lang="en-PT" sz="1400">
              <a:effectLst/>
              <a:latin typeface="Roboto" panose="02000000000000000000" pitchFamily="2" charset="0"/>
              <a:ea typeface="Roboto" panose="02000000000000000000" pitchFamily="2" charset="0"/>
              <a:cs typeface="Calibri" panose="020F0502020204030204" pitchFamily="34" charset="0"/>
            </a:endParaRPr>
          </a:p>
        </p:txBody>
      </p:sp>
      <p:sp>
        <p:nvSpPr>
          <p:cNvPr id="37" name="TextBox 36">
            <a:extLst>
              <a:ext uri="{FF2B5EF4-FFF2-40B4-BE49-F238E27FC236}">
                <a16:creationId xmlns:a16="http://schemas.microsoft.com/office/drawing/2014/main" id="{59302742-D66A-40DB-C76B-86E4B91E99E6}"/>
              </a:ext>
            </a:extLst>
          </p:cNvPr>
          <p:cNvSpPr txBox="1"/>
          <p:nvPr/>
        </p:nvSpPr>
        <p:spPr>
          <a:xfrm>
            <a:off x="245031" y="6553200"/>
            <a:ext cx="3018183" cy="246221"/>
          </a:xfrm>
          <a:prstGeom prst="rect">
            <a:avLst/>
          </a:prstGeom>
          <a:noFill/>
        </p:spPr>
        <p:txBody>
          <a:bodyPr wrap="square">
            <a:spAutoFit/>
          </a:bodyPr>
          <a:lstStyle/>
          <a:p>
            <a:pPr algn="just">
              <a:spcAft>
                <a:spcPts val="600"/>
              </a:spcAft>
            </a:pPr>
            <a:r>
              <a:rPr lang="pt-PT" sz="1000">
                <a:effectLst/>
                <a:latin typeface="Roboto" panose="02000000000000000000" pitchFamily="2" charset="0"/>
                <a:ea typeface="Roboto" panose="02000000000000000000" pitchFamily="2" charset="0"/>
                <a:cs typeface="Calibri" panose="020F0502020204030204" pitchFamily="34" charset="0"/>
              </a:rPr>
              <a:t>F</a:t>
            </a:r>
            <a:r>
              <a:rPr lang="pt-PT" sz="1000">
                <a:latin typeface="Roboto" panose="02000000000000000000" pitchFamily="2" charset="0"/>
                <a:ea typeface="Roboto" panose="02000000000000000000" pitchFamily="2" charset="0"/>
                <a:cs typeface="Calibri" panose="020F0502020204030204" pitchFamily="34" charset="0"/>
              </a:rPr>
              <a:t>onte: </a:t>
            </a:r>
            <a:r>
              <a:rPr lang="pt-PT" sz="1000">
                <a:latin typeface="Roboto" panose="02000000000000000000" pitchFamily="2" charset="0"/>
                <a:ea typeface="Roboto" panose="02000000000000000000" pitchFamily="2" charset="0"/>
                <a:cs typeface="Calibri" panose="020F0502020204030204" pitchFamily="34" charset="0"/>
                <a:hlinkClick r:id="rId5"/>
              </a:rPr>
              <a:t>Taxonomy – Final </a:t>
            </a:r>
            <a:r>
              <a:rPr lang="pt-PT" sz="1000" err="1">
                <a:latin typeface="Roboto" panose="02000000000000000000" pitchFamily="2" charset="0"/>
                <a:ea typeface="Roboto" panose="02000000000000000000" pitchFamily="2" charset="0"/>
                <a:cs typeface="Calibri" panose="020F0502020204030204" pitchFamily="34" charset="0"/>
                <a:hlinkClick r:id="rId5"/>
              </a:rPr>
              <a:t>Report</a:t>
            </a:r>
            <a:endParaRPr lang="pt-PT" sz="1000">
              <a:effectLst/>
              <a:latin typeface="Roboto" panose="02000000000000000000" pitchFamily="2" charset="0"/>
              <a:ea typeface="Roboto" panose="02000000000000000000" pitchFamily="2" charset="0"/>
              <a:cs typeface="Calibri" panose="020F0502020204030204" pitchFamily="34" charset="0"/>
            </a:endParaRPr>
          </a:p>
        </p:txBody>
      </p:sp>
      <p:sp>
        <p:nvSpPr>
          <p:cNvPr id="20" name="TextBox 17">
            <a:extLst>
              <a:ext uri="{FF2B5EF4-FFF2-40B4-BE49-F238E27FC236}">
                <a16:creationId xmlns:a16="http://schemas.microsoft.com/office/drawing/2014/main" id="{E1C0C7C0-3DF2-767F-60E7-15C2E57D48F1}"/>
              </a:ext>
            </a:extLst>
          </p:cNvPr>
          <p:cNvSpPr txBox="1"/>
          <p:nvPr/>
        </p:nvSpPr>
        <p:spPr>
          <a:xfrm>
            <a:off x="245031" y="233554"/>
            <a:ext cx="9533427" cy="374205"/>
          </a:xfrm>
          <a:prstGeom prst="rect">
            <a:avLst/>
          </a:prstGeom>
        </p:spPr>
        <p:txBody>
          <a:bodyPr wrap="square" lIns="0" tIns="0" rIns="0" bIns="0" rtlCol="0" anchor="t">
            <a:spAutoFit/>
          </a:bodyPr>
          <a:lstStyle/>
          <a:p>
            <a:pPr>
              <a:lnSpc>
                <a:spcPts val="3080"/>
              </a:lnSpc>
            </a:pPr>
            <a:r>
              <a:rPr lang="pt-PT" sz="2400" b="1" spc="-100" dirty="0">
                <a:solidFill>
                  <a:srgbClr val="305387"/>
                </a:solidFill>
                <a:latin typeface="Montserrat Bold"/>
              </a:rPr>
              <a:t>Taxonomia da UE – 6 objetivos ambientais</a:t>
            </a:r>
          </a:p>
        </p:txBody>
      </p:sp>
    </p:spTree>
    <p:extLst>
      <p:ext uri="{BB962C8B-B14F-4D97-AF65-F5344CB8AC3E}">
        <p14:creationId xmlns:p14="http://schemas.microsoft.com/office/powerpoint/2010/main" val="792166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Rodapé 3">
            <a:extLst>
              <a:ext uri="{FF2B5EF4-FFF2-40B4-BE49-F238E27FC236}">
                <a16:creationId xmlns:a16="http://schemas.microsoft.com/office/drawing/2014/main" id="{20A760B1-C69E-421E-9127-CAA16238704E}"/>
              </a:ext>
            </a:extLst>
          </p:cNvPr>
          <p:cNvSpPr>
            <a:spLocks noGrp="1"/>
          </p:cNvSpPr>
          <p:nvPr>
            <p:ph type="ftr" sz="quarter" idx="3"/>
          </p:nvPr>
        </p:nvSpPr>
        <p:spPr>
          <a:xfrm>
            <a:off x="2021450" y="4382868"/>
            <a:ext cx="4085101" cy="189132"/>
          </a:xfrm>
          <a:prstGeom prst="rect">
            <a:avLst/>
          </a:prstGeom>
        </p:spPr>
        <p:txBody>
          <a:bodyPr/>
          <a:lstStyle>
            <a:defPPr>
              <a:defRPr lang="pt-PT"/>
            </a:defPPr>
            <a:lvl1pPr marL="0" algn="l" defTabSz="609630" rtl="0" eaLnBrk="1" latinLnBrk="0" hangingPunct="1">
              <a:defRPr sz="700" kern="1200">
                <a:solidFill>
                  <a:schemeClr val="bg1">
                    <a:lumMod val="65000"/>
                  </a:schemeClr>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a:lstStyle>
          <a:p>
            <a:pPr defTabSz="914446">
              <a:defRPr/>
            </a:pPr>
            <a:r>
              <a:rPr lang="pt-BR"/>
              <a:t>Formação “A aplicação da SFDR e da Taxonomia pelos participantes do mercado” - Systemic</a:t>
            </a:r>
            <a:endParaRPr lang="pt-PT" sz="1050">
              <a:solidFill>
                <a:prstClr val="white">
                  <a:lumMod val="65000"/>
                </a:prstClr>
              </a:solidFill>
              <a:latin typeface="Arial" panose="020B0604020202020204"/>
            </a:endParaRPr>
          </a:p>
        </p:txBody>
      </p:sp>
      <p:sp>
        <p:nvSpPr>
          <p:cNvPr id="6" name="Espaço Reservado para Número de Slide 5">
            <a:extLst>
              <a:ext uri="{FF2B5EF4-FFF2-40B4-BE49-F238E27FC236}">
                <a16:creationId xmlns:a16="http://schemas.microsoft.com/office/drawing/2014/main" id="{8A361EA0-76FB-4505-92BF-A16CBD258582}"/>
              </a:ext>
            </a:extLst>
          </p:cNvPr>
          <p:cNvSpPr>
            <a:spLocks noGrp="1"/>
          </p:cNvSpPr>
          <p:nvPr>
            <p:ph type="sldNum" sz="quarter" idx="4"/>
          </p:nvPr>
        </p:nvSpPr>
        <p:spPr>
          <a:xfrm>
            <a:off x="6106551" y="4382868"/>
            <a:ext cx="1828800" cy="189132"/>
          </a:xfrm>
          <a:prstGeom prst="rect">
            <a:avLst/>
          </a:prstGeom>
        </p:spPr>
        <p:txBody>
          <a:bodyPr/>
          <a:lstStyle>
            <a:defPPr>
              <a:defRPr lang="pt-PT"/>
            </a:defPPr>
            <a:lvl1pPr marL="0" algn="r" defTabSz="609630" rtl="0" eaLnBrk="1" latinLnBrk="0" hangingPunct="1">
              <a:defRPr sz="700" kern="1200">
                <a:solidFill>
                  <a:schemeClr val="bg1">
                    <a:lumMod val="65000"/>
                  </a:schemeClr>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a:lstStyle>
          <a:p>
            <a:pPr defTabSz="914446">
              <a:defRPr/>
            </a:pPr>
            <a:fld id="{8DA6B9A0-1DDE-41F1-B4DD-4D560AEFB6F1}" type="slidenum">
              <a:rPr lang="pt-PT" smtClean="0"/>
              <a:pPr defTabSz="914446">
                <a:defRPr/>
              </a:pPr>
              <a:t>17</a:t>
            </a:fld>
            <a:endParaRPr lang="pt-PT" sz="1050">
              <a:solidFill>
                <a:prstClr val="white">
                  <a:lumMod val="65000"/>
                </a:prstClr>
              </a:solidFill>
              <a:latin typeface="Arial" panose="020B0604020202020204"/>
            </a:endParaRPr>
          </a:p>
        </p:txBody>
      </p:sp>
      <p:sp>
        <p:nvSpPr>
          <p:cNvPr id="8" name="Retângulo 7">
            <a:extLst>
              <a:ext uri="{FF2B5EF4-FFF2-40B4-BE49-F238E27FC236}">
                <a16:creationId xmlns:a16="http://schemas.microsoft.com/office/drawing/2014/main" id="{E1073A71-AF16-499D-8781-4E0EE4DEF706}"/>
              </a:ext>
            </a:extLst>
          </p:cNvPr>
          <p:cNvSpPr/>
          <p:nvPr/>
        </p:nvSpPr>
        <p:spPr>
          <a:xfrm>
            <a:off x="-20576" y="9914"/>
            <a:ext cx="12212576" cy="646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914446">
              <a:defRPr/>
            </a:pPr>
            <a:r>
              <a:rPr lang="pt-PT" sz="2400" b="1" spc="-100" dirty="0">
                <a:solidFill>
                  <a:srgbClr val="305387"/>
                </a:solidFill>
                <a:latin typeface="Montserrat Bold"/>
              </a:rPr>
              <a:t>Taxonomia Ambiental da EU – Critérios mínimos - Exemplo</a:t>
            </a:r>
          </a:p>
        </p:txBody>
      </p:sp>
      <p:sp>
        <p:nvSpPr>
          <p:cNvPr id="13" name="CaixaDeTexto 12">
            <a:extLst>
              <a:ext uri="{FF2B5EF4-FFF2-40B4-BE49-F238E27FC236}">
                <a16:creationId xmlns:a16="http://schemas.microsoft.com/office/drawing/2014/main" id="{45F52219-3B87-4121-AD87-74C4203A0085}"/>
              </a:ext>
            </a:extLst>
          </p:cNvPr>
          <p:cNvSpPr txBox="1"/>
          <p:nvPr/>
        </p:nvSpPr>
        <p:spPr>
          <a:xfrm>
            <a:off x="438872" y="1409612"/>
            <a:ext cx="10852202" cy="307777"/>
          </a:xfrm>
          <a:prstGeom prst="rect">
            <a:avLst/>
          </a:prstGeom>
          <a:noFill/>
        </p:spPr>
        <p:txBody>
          <a:bodyPr wrap="square">
            <a:spAutoFit/>
          </a:bodyPr>
          <a:lstStyle/>
          <a:p>
            <a:pPr defTabSz="914446">
              <a:defRPr/>
            </a:pPr>
            <a:r>
              <a:rPr lang="pt-BR" sz="1400" b="1" dirty="0" err="1">
                <a:solidFill>
                  <a:prstClr val="black"/>
                </a:solidFill>
                <a:latin typeface="Arial" panose="020B0604020202020204"/>
              </a:rPr>
              <a:t>Example</a:t>
            </a:r>
            <a:r>
              <a:rPr lang="pt-BR" sz="1400" b="1" dirty="0">
                <a:solidFill>
                  <a:prstClr val="black"/>
                </a:solidFill>
                <a:latin typeface="Arial" panose="020B0604020202020204"/>
              </a:rPr>
              <a:t>: </a:t>
            </a:r>
            <a:r>
              <a:rPr lang="pt-BR" sz="1400" dirty="0" err="1">
                <a:solidFill>
                  <a:prstClr val="black"/>
                </a:solidFill>
                <a:latin typeface="Arial" panose="020B0604020202020204"/>
              </a:rPr>
              <a:t>Construction</a:t>
            </a:r>
            <a:r>
              <a:rPr lang="pt-BR" sz="1400" dirty="0">
                <a:solidFill>
                  <a:prstClr val="black"/>
                </a:solidFill>
                <a:latin typeface="Arial" panose="020B0604020202020204"/>
              </a:rPr>
              <a:t> </a:t>
            </a:r>
            <a:r>
              <a:rPr lang="pt-BR" sz="1400" dirty="0" err="1">
                <a:solidFill>
                  <a:prstClr val="black"/>
                </a:solidFill>
                <a:latin typeface="Arial" panose="020B0604020202020204"/>
              </a:rPr>
              <a:t>activity</a:t>
            </a:r>
            <a:endParaRPr lang="pt-BR" sz="1400" dirty="0">
              <a:solidFill>
                <a:prstClr val="black"/>
              </a:solidFill>
              <a:latin typeface="Arial" panose="020B0604020202020204"/>
            </a:endParaRPr>
          </a:p>
        </p:txBody>
      </p:sp>
      <p:pic>
        <p:nvPicPr>
          <p:cNvPr id="19" name="Imagem 18">
            <a:extLst>
              <a:ext uri="{FF2B5EF4-FFF2-40B4-BE49-F238E27FC236}">
                <a16:creationId xmlns:a16="http://schemas.microsoft.com/office/drawing/2014/main" id="{981A6DCD-F003-4FA0-80AF-476CD567394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39"/>
          <a:stretch/>
        </p:blipFill>
        <p:spPr>
          <a:xfrm>
            <a:off x="5084377" y="3643979"/>
            <a:ext cx="6570433" cy="2688947"/>
          </a:xfrm>
          <a:prstGeom prst="rect">
            <a:avLst/>
          </a:prstGeom>
        </p:spPr>
      </p:pic>
      <p:sp>
        <p:nvSpPr>
          <p:cNvPr id="26" name="Retângulo 25">
            <a:extLst>
              <a:ext uri="{FF2B5EF4-FFF2-40B4-BE49-F238E27FC236}">
                <a16:creationId xmlns:a16="http://schemas.microsoft.com/office/drawing/2014/main" id="{E2456170-805D-4B45-9537-36A3FBB4397F}"/>
              </a:ext>
            </a:extLst>
          </p:cNvPr>
          <p:cNvSpPr/>
          <p:nvPr/>
        </p:nvSpPr>
        <p:spPr>
          <a:xfrm>
            <a:off x="6327209" y="3593608"/>
            <a:ext cx="5499368" cy="990390"/>
          </a:xfrm>
          <a:prstGeom prst="rect">
            <a:avLst/>
          </a:prstGeom>
          <a:solidFill>
            <a:schemeClr val="accent4">
              <a:lumMod val="20000"/>
              <a:lumOff val="80000"/>
              <a:alpha val="38039"/>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Arial" panose="020B0604020202020204"/>
            </a:endParaRPr>
          </a:p>
        </p:txBody>
      </p:sp>
      <p:pic>
        <p:nvPicPr>
          <p:cNvPr id="28" name="Imagem 27">
            <a:extLst>
              <a:ext uri="{FF2B5EF4-FFF2-40B4-BE49-F238E27FC236}">
                <a16:creationId xmlns:a16="http://schemas.microsoft.com/office/drawing/2014/main" id="{AA840787-BBBA-42F0-AE32-3A96AD8336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3099" y="1914119"/>
            <a:ext cx="7161803" cy="1305787"/>
          </a:xfrm>
          <a:prstGeom prst="rect">
            <a:avLst/>
          </a:prstGeom>
        </p:spPr>
      </p:pic>
      <p:sp>
        <p:nvSpPr>
          <p:cNvPr id="25" name="Retângulo 24">
            <a:extLst>
              <a:ext uri="{FF2B5EF4-FFF2-40B4-BE49-F238E27FC236}">
                <a16:creationId xmlns:a16="http://schemas.microsoft.com/office/drawing/2014/main" id="{EA83BE80-B9DB-4745-9813-791B303A0854}"/>
              </a:ext>
            </a:extLst>
          </p:cNvPr>
          <p:cNvSpPr/>
          <p:nvPr/>
        </p:nvSpPr>
        <p:spPr>
          <a:xfrm>
            <a:off x="1930539" y="1939599"/>
            <a:ext cx="5238155" cy="268612"/>
          </a:xfrm>
          <a:prstGeom prst="rect">
            <a:avLst/>
          </a:prstGeom>
          <a:solidFill>
            <a:schemeClr val="accent4">
              <a:lumMod val="20000"/>
              <a:lumOff val="80000"/>
              <a:alpha val="38039"/>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Arial" panose="020B0604020202020204"/>
            </a:endParaRPr>
          </a:p>
        </p:txBody>
      </p:sp>
      <p:sp>
        <p:nvSpPr>
          <p:cNvPr id="33" name="Retângulo 32">
            <a:extLst>
              <a:ext uri="{FF2B5EF4-FFF2-40B4-BE49-F238E27FC236}">
                <a16:creationId xmlns:a16="http://schemas.microsoft.com/office/drawing/2014/main" id="{B712ABFE-B7B1-4B1E-AEAA-7999F60C83EA}"/>
              </a:ext>
            </a:extLst>
          </p:cNvPr>
          <p:cNvSpPr/>
          <p:nvPr/>
        </p:nvSpPr>
        <p:spPr>
          <a:xfrm>
            <a:off x="6001894" y="2368500"/>
            <a:ext cx="1490126" cy="201918"/>
          </a:xfrm>
          <a:prstGeom prst="rect">
            <a:avLst/>
          </a:prstGeom>
          <a:solidFill>
            <a:schemeClr val="accent4">
              <a:lumMod val="20000"/>
              <a:lumOff val="80000"/>
              <a:alpha val="38039"/>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Arial" panose="020B0604020202020204"/>
            </a:endParaRPr>
          </a:p>
        </p:txBody>
      </p:sp>
      <p:sp>
        <p:nvSpPr>
          <p:cNvPr id="34" name="Retângulo 33">
            <a:extLst>
              <a:ext uri="{FF2B5EF4-FFF2-40B4-BE49-F238E27FC236}">
                <a16:creationId xmlns:a16="http://schemas.microsoft.com/office/drawing/2014/main" id="{B4A6BBF7-568E-4946-ABD5-91850EF498AA}"/>
              </a:ext>
            </a:extLst>
          </p:cNvPr>
          <p:cNvSpPr/>
          <p:nvPr/>
        </p:nvSpPr>
        <p:spPr>
          <a:xfrm>
            <a:off x="2082434" y="2567012"/>
            <a:ext cx="1490126" cy="201918"/>
          </a:xfrm>
          <a:prstGeom prst="rect">
            <a:avLst/>
          </a:prstGeom>
          <a:solidFill>
            <a:schemeClr val="accent4">
              <a:lumMod val="20000"/>
              <a:lumOff val="80000"/>
              <a:alpha val="38039"/>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GB">
              <a:solidFill>
                <a:prstClr val="white"/>
              </a:solidFill>
              <a:latin typeface="Arial" panose="020B0604020202020204"/>
            </a:endParaRPr>
          </a:p>
        </p:txBody>
      </p:sp>
      <p:sp>
        <p:nvSpPr>
          <p:cNvPr id="35" name="CaixaDeTexto 34">
            <a:extLst>
              <a:ext uri="{FF2B5EF4-FFF2-40B4-BE49-F238E27FC236}">
                <a16:creationId xmlns:a16="http://schemas.microsoft.com/office/drawing/2014/main" id="{EC35F51C-BB6F-4C33-9155-5C5360B2C33F}"/>
              </a:ext>
            </a:extLst>
          </p:cNvPr>
          <p:cNvSpPr txBox="1"/>
          <p:nvPr/>
        </p:nvSpPr>
        <p:spPr>
          <a:xfrm>
            <a:off x="8295960" y="1819305"/>
            <a:ext cx="2995114" cy="1169551"/>
          </a:xfrm>
          <a:prstGeom prst="rect">
            <a:avLst/>
          </a:prstGeom>
          <a:solidFill>
            <a:srgbClr val="C00000"/>
          </a:solidFill>
        </p:spPr>
        <p:txBody>
          <a:bodyPr wrap="square">
            <a:spAutoFit/>
          </a:bodyPr>
          <a:lstStyle/>
          <a:p>
            <a:r>
              <a:rPr lang="pt-PT" sz="1400">
                <a:solidFill>
                  <a:schemeClr val="bg1"/>
                </a:solidFill>
                <a:latin typeface="Arial" panose="020B0604020202020204" pitchFamily="34" charset="0"/>
                <a:cs typeface="Arial" panose="020B0604020202020204" pitchFamily="34" charset="0"/>
              </a:rPr>
              <a:t>Pelo menos 80% dos resíduos de construção e demolição não perigosos gerados na construção civil devem ser reutilizados ou enviados para reciclagem</a:t>
            </a:r>
          </a:p>
        </p:txBody>
      </p:sp>
      <p:sp>
        <p:nvSpPr>
          <p:cNvPr id="36" name="Seta: Para a Direita 35">
            <a:extLst>
              <a:ext uri="{FF2B5EF4-FFF2-40B4-BE49-F238E27FC236}">
                <a16:creationId xmlns:a16="http://schemas.microsoft.com/office/drawing/2014/main" id="{0F025F8E-DABD-4A47-BFEE-3AF8F63FBFA4}"/>
              </a:ext>
            </a:extLst>
          </p:cNvPr>
          <p:cNvSpPr/>
          <p:nvPr/>
        </p:nvSpPr>
        <p:spPr>
          <a:xfrm rot="10800000">
            <a:off x="7499724" y="1782730"/>
            <a:ext cx="608922" cy="60200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aixaDeTexto 36">
            <a:extLst>
              <a:ext uri="{FF2B5EF4-FFF2-40B4-BE49-F238E27FC236}">
                <a16:creationId xmlns:a16="http://schemas.microsoft.com/office/drawing/2014/main" id="{3BF498DC-C153-4FE9-BA6F-CB0BA79788F7}"/>
              </a:ext>
            </a:extLst>
          </p:cNvPr>
          <p:cNvSpPr txBox="1"/>
          <p:nvPr/>
        </p:nvSpPr>
        <p:spPr>
          <a:xfrm>
            <a:off x="1506122" y="4300230"/>
            <a:ext cx="3809157" cy="954107"/>
          </a:xfrm>
          <a:prstGeom prst="rect">
            <a:avLst/>
          </a:prstGeom>
          <a:solidFill>
            <a:srgbClr val="C00000"/>
          </a:solidFill>
        </p:spPr>
        <p:txBody>
          <a:bodyPr wrap="square">
            <a:spAutoFit/>
          </a:bodyPr>
          <a:lstStyle/>
          <a:p>
            <a:r>
              <a:rPr lang="pt-PT" sz="1400">
                <a:solidFill>
                  <a:schemeClr val="bg1"/>
                </a:solidFill>
                <a:latin typeface="Arial" panose="020B0604020202020204" pitchFamily="34" charset="0"/>
                <a:cs typeface="Arial" panose="020B0604020202020204" pitchFamily="34" charset="0"/>
              </a:rPr>
              <a:t>As construções novas não devem ser efetuadas em áreas naturais protegidas designadas como Natura 2000 e classificadas pela UNESCO.</a:t>
            </a:r>
          </a:p>
        </p:txBody>
      </p:sp>
      <p:sp>
        <p:nvSpPr>
          <p:cNvPr id="38" name="Seta: Para a Direita 37">
            <a:extLst>
              <a:ext uri="{FF2B5EF4-FFF2-40B4-BE49-F238E27FC236}">
                <a16:creationId xmlns:a16="http://schemas.microsoft.com/office/drawing/2014/main" id="{92B847CA-52A8-4A94-9C90-ECD4526C759B}"/>
              </a:ext>
            </a:extLst>
          </p:cNvPr>
          <p:cNvSpPr/>
          <p:nvPr/>
        </p:nvSpPr>
        <p:spPr>
          <a:xfrm>
            <a:off x="5598336" y="4207330"/>
            <a:ext cx="608922" cy="60200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aixaDeTexto 38">
            <a:extLst>
              <a:ext uri="{FF2B5EF4-FFF2-40B4-BE49-F238E27FC236}">
                <a16:creationId xmlns:a16="http://schemas.microsoft.com/office/drawing/2014/main" id="{6D16E4A4-4D62-4AD9-B740-298DA4E6730A}"/>
              </a:ext>
            </a:extLst>
          </p:cNvPr>
          <p:cNvSpPr txBox="1"/>
          <p:nvPr/>
        </p:nvSpPr>
        <p:spPr>
          <a:xfrm>
            <a:off x="1401501" y="3666673"/>
            <a:ext cx="3939171" cy="830997"/>
          </a:xfrm>
          <a:prstGeom prst="rect">
            <a:avLst/>
          </a:prstGeom>
          <a:noFill/>
        </p:spPr>
        <p:txBody>
          <a:bodyPr wrap="square">
            <a:spAutoFit/>
          </a:bodyPr>
          <a:lstStyle/>
          <a:p>
            <a:r>
              <a:rPr lang="pt-PT" sz="1600">
                <a:solidFill>
                  <a:srgbClr val="C00000"/>
                </a:solidFill>
                <a:latin typeface="Arial" panose="020B0604020202020204" pitchFamily="34" charset="0"/>
                <a:cs typeface="Arial" panose="020B0604020202020204" pitchFamily="34" charset="0"/>
              </a:rPr>
              <a:t>Proteção da biodiversidade e dos ecossistemas
</a:t>
            </a:r>
          </a:p>
        </p:txBody>
      </p:sp>
      <p:sp>
        <p:nvSpPr>
          <p:cNvPr id="40" name="CaixaDeTexto 39">
            <a:extLst>
              <a:ext uri="{FF2B5EF4-FFF2-40B4-BE49-F238E27FC236}">
                <a16:creationId xmlns:a16="http://schemas.microsoft.com/office/drawing/2014/main" id="{90D205D1-DFE9-41C4-817F-D468BE7CD79C}"/>
              </a:ext>
            </a:extLst>
          </p:cNvPr>
          <p:cNvSpPr txBox="1"/>
          <p:nvPr/>
        </p:nvSpPr>
        <p:spPr>
          <a:xfrm>
            <a:off x="8247381" y="1482811"/>
            <a:ext cx="2290953" cy="584775"/>
          </a:xfrm>
          <a:prstGeom prst="rect">
            <a:avLst/>
          </a:prstGeom>
          <a:noFill/>
        </p:spPr>
        <p:txBody>
          <a:bodyPr wrap="square">
            <a:spAutoFit/>
          </a:bodyPr>
          <a:lstStyle/>
          <a:p>
            <a:r>
              <a:rPr lang="pt-PT" sz="1600">
                <a:solidFill>
                  <a:srgbClr val="C00000"/>
                </a:solidFill>
                <a:latin typeface="Arial" panose="020B0604020202020204" pitchFamily="34" charset="0"/>
                <a:cs typeface="Arial" panose="020B0604020202020204" pitchFamily="34" charset="0"/>
              </a:rPr>
              <a:t>Economia Circular
</a:t>
            </a:r>
          </a:p>
        </p:txBody>
      </p:sp>
      <p:sp>
        <p:nvSpPr>
          <p:cNvPr id="18" name="CaixaDeTexto 17">
            <a:extLst>
              <a:ext uri="{FF2B5EF4-FFF2-40B4-BE49-F238E27FC236}">
                <a16:creationId xmlns:a16="http://schemas.microsoft.com/office/drawing/2014/main" id="{42E69205-F66A-FC90-3ACE-01534A184E20}"/>
              </a:ext>
            </a:extLst>
          </p:cNvPr>
          <p:cNvSpPr txBox="1"/>
          <p:nvPr/>
        </p:nvSpPr>
        <p:spPr>
          <a:xfrm>
            <a:off x="650957" y="751029"/>
            <a:ext cx="6096000" cy="369332"/>
          </a:xfrm>
          <a:prstGeom prst="rect">
            <a:avLst/>
          </a:prstGeom>
          <a:solidFill>
            <a:schemeClr val="accent1">
              <a:lumMod val="20000"/>
              <a:lumOff val="80000"/>
            </a:schemeClr>
          </a:solidFill>
          <a:ln>
            <a:noFill/>
          </a:ln>
        </p:spPr>
        <p:txBody>
          <a:bodyPr wrap="square">
            <a:spAutoFit/>
          </a:bodyPr>
          <a:lstStyle/>
          <a:p>
            <a:r>
              <a:rPr lang="pt-PT" sz="1800" b="1">
                <a:solidFill>
                  <a:prstClr val="black"/>
                </a:solidFill>
                <a:latin typeface="Roboto" panose="02000000000000000000" pitchFamily="2" charset="0"/>
                <a:ea typeface="Roboto" panose="02000000000000000000" pitchFamily="2" charset="0"/>
              </a:rPr>
              <a:t>Responde aos critérios </a:t>
            </a:r>
            <a:r>
              <a:rPr lang="pt-PT" sz="1800" b="1" i="1">
                <a:solidFill>
                  <a:prstClr val="black"/>
                </a:solidFill>
                <a:latin typeface="Roboto" panose="02000000000000000000" pitchFamily="2" charset="0"/>
                <a:ea typeface="Roboto" panose="02000000000000000000" pitchFamily="2" charset="0"/>
              </a:rPr>
              <a:t>Do No </a:t>
            </a:r>
            <a:r>
              <a:rPr lang="pt-PT" sz="1800" b="1" i="1" err="1">
                <a:solidFill>
                  <a:prstClr val="black"/>
                </a:solidFill>
                <a:latin typeface="Roboto" panose="02000000000000000000" pitchFamily="2" charset="0"/>
                <a:ea typeface="Roboto" panose="02000000000000000000" pitchFamily="2" charset="0"/>
              </a:rPr>
              <a:t>Significant</a:t>
            </a:r>
            <a:r>
              <a:rPr lang="pt-PT" sz="1800" b="1" i="1">
                <a:solidFill>
                  <a:prstClr val="black"/>
                </a:solidFill>
                <a:latin typeface="Roboto" panose="02000000000000000000" pitchFamily="2" charset="0"/>
                <a:ea typeface="Roboto" panose="02000000000000000000" pitchFamily="2" charset="0"/>
              </a:rPr>
              <a:t> </a:t>
            </a:r>
            <a:r>
              <a:rPr lang="pt-PT" sz="1800" b="1" i="1" err="1">
                <a:solidFill>
                  <a:prstClr val="black"/>
                </a:solidFill>
                <a:latin typeface="Roboto" panose="02000000000000000000" pitchFamily="2" charset="0"/>
                <a:ea typeface="Roboto" panose="02000000000000000000" pitchFamily="2" charset="0"/>
              </a:rPr>
              <a:t>Harm</a:t>
            </a:r>
            <a:r>
              <a:rPr lang="pt-PT" sz="1800" b="1">
                <a:solidFill>
                  <a:prstClr val="black"/>
                </a:solidFill>
                <a:latin typeface="Roboto" panose="02000000000000000000" pitchFamily="2" charset="0"/>
                <a:ea typeface="Roboto" panose="02000000000000000000" pitchFamily="2" charset="0"/>
              </a:rPr>
              <a:t> (DNSH)?</a:t>
            </a:r>
            <a:endParaRPr lang="en-GB" sz="1800" b="1"/>
          </a:p>
        </p:txBody>
      </p:sp>
      <p:sp>
        <p:nvSpPr>
          <p:cNvPr id="20" name="CaixaDeTexto 17">
            <a:extLst>
              <a:ext uri="{FF2B5EF4-FFF2-40B4-BE49-F238E27FC236}">
                <a16:creationId xmlns:a16="http://schemas.microsoft.com/office/drawing/2014/main" id="{4047550F-AD94-3AE6-202F-F3F2A470EF18}"/>
              </a:ext>
            </a:extLst>
          </p:cNvPr>
          <p:cNvSpPr txBox="1"/>
          <p:nvPr/>
        </p:nvSpPr>
        <p:spPr>
          <a:xfrm>
            <a:off x="290921" y="764201"/>
            <a:ext cx="384355" cy="338554"/>
          </a:xfrm>
          <a:prstGeom prst="rect">
            <a:avLst/>
          </a:prstGeom>
          <a:solidFill>
            <a:srgbClr val="0088C2"/>
          </a:solidFill>
        </p:spPr>
        <p:txBody>
          <a:bodyPr wrap="square">
            <a:spAutoFit/>
          </a:bodyPr>
          <a:lstStyle/>
          <a:p>
            <a:r>
              <a:rPr lang="en-US" sz="1600" b="1">
                <a:solidFill>
                  <a:schemeClr val="bg1"/>
                </a:solidFill>
                <a:latin typeface="Roboto" panose="02000000000000000000" pitchFamily="2" charset="0"/>
                <a:ea typeface="Roboto" panose="02000000000000000000" pitchFamily="2" charset="0"/>
              </a:rPr>
              <a:t>3.</a:t>
            </a:r>
            <a:r>
              <a:rPr lang="en-US" sz="1600">
                <a:solidFill>
                  <a:schemeClr val="bg1"/>
                </a:solidFill>
                <a:latin typeface="Roboto" panose="02000000000000000000" pitchFamily="2" charset="0"/>
                <a:ea typeface="Roboto" panose="02000000000000000000" pitchFamily="2" charset="0"/>
              </a:rPr>
              <a:t> </a:t>
            </a:r>
            <a:endParaRPr lang="pt-PT"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0025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20DC45D7-49B0-424D-89B5-B04EB2BB2F6F}"/>
              </a:ext>
            </a:extLst>
          </p:cNvPr>
          <p:cNvPicPr>
            <a:picLocks noChangeAspect="1"/>
          </p:cNvPicPr>
          <p:nvPr/>
        </p:nvPicPr>
        <p:blipFill>
          <a:blip r:embed="rId2"/>
          <a:stretch>
            <a:fillRect/>
          </a:stretch>
        </p:blipFill>
        <p:spPr>
          <a:xfrm>
            <a:off x="2817093" y="3186630"/>
            <a:ext cx="6439806" cy="3489993"/>
          </a:xfrm>
          <a:prstGeom prst="rect">
            <a:avLst/>
          </a:prstGeom>
        </p:spPr>
      </p:pic>
      <p:pic>
        <p:nvPicPr>
          <p:cNvPr id="6" name="Imagem 5">
            <a:extLst>
              <a:ext uri="{FF2B5EF4-FFF2-40B4-BE49-F238E27FC236}">
                <a16:creationId xmlns:a16="http://schemas.microsoft.com/office/drawing/2014/main" id="{5237F8DB-08BE-4870-9601-470B483284A5}"/>
              </a:ext>
            </a:extLst>
          </p:cNvPr>
          <p:cNvPicPr>
            <a:picLocks noChangeAspect="1"/>
          </p:cNvPicPr>
          <p:nvPr/>
        </p:nvPicPr>
        <p:blipFill>
          <a:blip r:embed="rId3"/>
          <a:stretch>
            <a:fillRect/>
          </a:stretch>
        </p:blipFill>
        <p:spPr>
          <a:xfrm>
            <a:off x="7544897" y="1084604"/>
            <a:ext cx="3961303" cy="2572996"/>
          </a:xfrm>
          <a:prstGeom prst="rect">
            <a:avLst/>
          </a:prstGeom>
        </p:spPr>
      </p:pic>
      <p:pic>
        <p:nvPicPr>
          <p:cNvPr id="8" name="Imagem 7">
            <a:extLst>
              <a:ext uri="{FF2B5EF4-FFF2-40B4-BE49-F238E27FC236}">
                <a16:creationId xmlns:a16="http://schemas.microsoft.com/office/drawing/2014/main" id="{1CAE1955-11DF-46C8-8B5F-41ED0B372056}"/>
              </a:ext>
            </a:extLst>
          </p:cNvPr>
          <p:cNvPicPr>
            <a:picLocks noChangeAspect="1"/>
          </p:cNvPicPr>
          <p:nvPr/>
        </p:nvPicPr>
        <p:blipFill>
          <a:blip r:embed="rId4"/>
          <a:stretch>
            <a:fillRect/>
          </a:stretch>
        </p:blipFill>
        <p:spPr>
          <a:xfrm>
            <a:off x="203200" y="1295400"/>
            <a:ext cx="4445001" cy="2809353"/>
          </a:xfrm>
          <a:prstGeom prst="rect">
            <a:avLst/>
          </a:prstGeom>
        </p:spPr>
      </p:pic>
      <p:pic>
        <p:nvPicPr>
          <p:cNvPr id="13" name="Imagem 12">
            <a:extLst>
              <a:ext uri="{FF2B5EF4-FFF2-40B4-BE49-F238E27FC236}">
                <a16:creationId xmlns:a16="http://schemas.microsoft.com/office/drawing/2014/main" id="{F8BAB68F-F287-484F-8D1A-03B115FC6EFB}"/>
              </a:ext>
            </a:extLst>
          </p:cNvPr>
          <p:cNvPicPr>
            <a:picLocks noChangeAspect="1"/>
          </p:cNvPicPr>
          <p:nvPr/>
        </p:nvPicPr>
        <p:blipFill>
          <a:blip r:embed="rId5"/>
          <a:stretch>
            <a:fillRect/>
          </a:stretch>
        </p:blipFill>
        <p:spPr>
          <a:xfrm>
            <a:off x="0" y="838283"/>
            <a:ext cx="1894431" cy="767703"/>
          </a:xfrm>
          <a:prstGeom prst="rect">
            <a:avLst/>
          </a:prstGeom>
        </p:spPr>
      </p:pic>
      <p:sp>
        <p:nvSpPr>
          <p:cNvPr id="14" name="AutoShape 8">
            <a:extLst>
              <a:ext uri="{FF2B5EF4-FFF2-40B4-BE49-F238E27FC236}">
                <a16:creationId xmlns:a16="http://schemas.microsoft.com/office/drawing/2014/main" id="{F8362F8A-3810-5869-91D3-E78E1D7B4824}"/>
              </a:ext>
            </a:extLst>
          </p:cNvPr>
          <p:cNvSpPr/>
          <p:nvPr/>
        </p:nvSpPr>
        <p:spPr>
          <a:xfrm>
            <a:off x="0" y="0"/>
            <a:ext cx="12192000" cy="793045"/>
          </a:xfrm>
          <a:prstGeom prst="rect">
            <a:avLst/>
          </a:prstGeom>
          <a:noFill/>
        </p:spPr>
      </p:sp>
      <p:sp>
        <p:nvSpPr>
          <p:cNvPr id="11" name="TextBox 10">
            <a:extLst>
              <a:ext uri="{FF2B5EF4-FFF2-40B4-BE49-F238E27FC236}">
                <a16:creationId xmlns:a16="http://schemas.microsoft.com/office/drawing/2014/main" id="{D43A81A7-A18A-9121-0582-FEF61993DB5D}"/>
              </a:ext>
            </a:extLst>
          </p:cNvPr>
          <p:cNvSpPr txBox="1"/>
          <p:nvPr/>
        </p:nvSpPr>
        <p:spPr>
          <a:xfrm>
            <a:off x="203200" y="210094"/>
            <a:ext cx="9533427" cy="375103"/>
          </a:xfrm>
          <a:prstGeom prst="rect">
            <a:avLst/>
          </a:prstGeom>
        </p:spPr>
        <p:txBody>
          <a:bodyPr wrap="square" lIns="0" tIns="0" rIns="0" bIns="0" rtlCol="0" anchor="t">
            <a:spAutoFit/>
          </a:bodyPr>
          <a:lstStyle/>
          <a:p>
            <a:pPr>
              <a:lnSpc>
                <a:spcPts val="3080"/>
              </a:lnSpc>
            </a:pPr>
            <a:r>
              <a:rPr lang="pt-PT" sz="2400" b="1" spc="-100" dirty="0">
                <a:solidFill>
                  <a:srgbClr val="305387"/>
                </a:solidFill>
                <a:latin typeface="Montserrat Bold"/>
              </a:rPr>
              <a:t>Exemplo de divulgações - Taxonomia da UE </a:t>
            </a:r>
            <a:endParaRPr lang="en-US" sz="2400" b="1" spc="-100" dirty="0">
              <a:solidFill>
                <a:srgbClr val="305387"/>
              </a:solidFill>
              <a:latin typeface="Montserrat Bold"/>
            </a:endParaRPr>
          </a:p>
        </p:txBody>
      </p:sp>
    </p:spTree>
    <p:extLst>
      <p:ext uri="{BB962C8B-B14F-4D97-AF65-F5344CB8AC3E}">
        <p14:creationId xmlns:p14="http://schemas.microsoft.com/office/powerpoint/2010/main" val="1085886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Resultado de imagem para the great acceleration future past">
            <a:extLst>
              <a:ext uri="{FF2B5EF4-FFF2-40B4-BE49-F238E27FC236}">
                <a16:creationId xmlns:a16="http://schemas.microsoft.com/office/drawing/2014/main" id="{399C7C6B-1A7A-BE41-A6BD-A51A1FD86843}"/>
              </a:ext>
            </a:extLst>
          </p:cNvPr>
          <p:cNvPicPr/>
          <p:nvPr/>
        </p:nvPicPr>
        <p:blipFill rotWithShape="1">
          <a:blip r:embed="rId2" cstate="email">
            <a:extLst>
              <a:ext uri="{28A0092B-C50C-407E-A947-70E740481C1C}">
                <a14:useLocalDpi xmlns:a14="http://schemas.microsoft.com/office/drawing/2010/main"/>
              </a:ext>
            </a:extLst>
          </a:blip>
          <a:srcRect t="8320"/>
          <a:stretch/>
        </p:blipFill>
        <p:spPr bwMode="auto">
          <a:xfrm>
            <a:off x="6129867" y="1681543"/>
            <a:ext cx="5181601" cy="4714995"/>
          </a:xfrm>
          <a:prstGeom prst="rect">
            <a:avLst/>
          </a:prstGeom>
          <a:solidFill>
            <a:srgbClr val="FF0000"/>
          </a:solidFill>
          <a:ln>
            <a:solidFill>
              <a:srgbClr val="FF0000"/>
            </a:solidFill>
          </a:ln>
        </p:spPr>
      </p:pic>
      <p:sp>
        <p:nvSpPr>
          <p:cNvPr id="14" name="Retângulo 13">
            <a:extLst>
              <a:ext uri="{FF2B5EF4-FFF2-40B4-BE49-F238E27FC236}">
                <a16:creationId xmlns:a16="http://schemas.microsoft.com/office/drawing/2014/main" id="{0C5CB3B7-EE33-D94F-B7C7-8C5E6A2FDC46}"/>
              </a:ext>
            </a:extLst>
          </p:cNvPr>
          <p:cNvSpPr/>
          <p:nvPr/>
        </p:nvSpPr>
        <p:spPr>
          <a:xfrm>
            <a:off x="6258745" y="6482277"/>
            <a:ext cx="5645389" cy="369332"/>
          </a:xfrm>
          <a:prstGeom prst="rect">
            <a:avLst/>
          </a:prstGeom>
        </p:spPr>
        <p:txBody>
          <a:bodyPr wrap="square">
            <a:spAutoFit/>
          </a:bodyPr>
          <a:lstStyle/>
          <a:p>
            <a:r>
              <a:rPr lang="en-US"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 Steffen, W. Broadgate, L. Deutsch, O. Gaffney and C. Ludwig (2015), The Trajectory of the Anthropocene: the Great Acceleration, The Anthropocene Review. </a:t>
            </a:r>
            <a:r>
              <a:rPr lang="pt-PT" sz="9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http://www.futureearth.org/blog/2015-jan-16/great-acceleration</a:t>
            </a:r>
            <a:endParaRPr lang="pt-PT"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m 6">
            <a:extLst>
              <a:ext uri="{FF2B5EF4-FFF2-40B4-BE49-F238E27FC236}">
                <a16:creationId xmlns:a16="http://schemas.microsoft.com/office/drawing/2014/main" id="{D61D3AB7-2978-2545-9F38-000E9F7528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118" y="1681543"/>
            <a:ext cx="5429067" cy="3832283"/>
          </a:xfrm>
          <a:prstGeom prst="rect">
            <a:avLst/>
          </a:prstGeom>
          <a:ln w="9525">
            <a:solidFill>
              <a:srgbClr val="FF0000"/>
            </a:solidFill>
          </a:ln>
        </p:spPr>
      </p:pic>
      <p:sp>
        <p:nvSpPr>
          <p:cNvPr id="2" name="Retângulo 1">
            <a:extLst>
              <a:ext uri="{FF2B5EF4-FFF2-40B4-BE49-F238E27FC236}">
                <a16:creationId xmlns:a16="http://schemas.microsoft.com/office/drawing/2014/main" id="{64688B1E-49A9-FA45-A7BE-805E0CEB556C}"/>
              </a:ext>
            </a:extLst>
          </p:cNvPr>
          <p:cNvSpPr/>
          <p:nvPr/>
        </p:nvSpPr>
        <p:spPr>
          <a:xfrm>
            <a:off x="256118" y="111882"/>
            <a:ext cx="11055350" cy="1200329"/>
          </a:xfrm>
          <a:prstGeom prst="rect">
            <a:avLst/>
          </a:prstGeom>
        </p:spPr>
        <p:txBody>
          <a:bodyPr wrap="square">
            <a:spAutoFit/>
          </a:bodyPr>
          <a:lstStyle/>
          <a:p>
            <a:r>
              <a:rPr lang="pt-PT" sz="2400" dirty="0">
                <a:solidFill>
                  <a:schemeClr val="bg1"/>
                </a:solidFill>
                <a:latin typeface="Arial" panose="020B0604020202020204" pitchFamily="34" charset="0"/>
                <a:ea typeface="+mj-ea"/>
                <a:cs typeface="Arial" panose="020B0604020202020204" pitchFamily="34" charset="0"/>
              </a:rPr>
              <a:t>O crescimento exponencial do PIB levou a crescimento exponencial do impacto humano na natureza
</a:t>
            </a:r>
          </a:p>
        </p:txBody>
      </p:sp>
      <p:sp>
        <p:nvSpPr>
          <p:cNvPr id="3" name="CaixaDeTexto 2">
            <a:extLst>
              <a:ext uri="{FF2B5EF4-FFF2-40B4-BE49-F238E27FC236}">
                <a16:creationId xmlns:a16="http://schemas.microsoft.com/office/drawing/2014/main" id="{632ED21F-F11B-034D-B921-4FF65DD64305}"/>
              </a:ext>
            </a:extLst>
          </p:cNvPr>
          <p:cNvSpPr txBox="1"/>
          <p:nvPr/>
        </p:nvSpPr>
        <p:spPr>
          <a:xfrm>
            <a:off x="256118" y="1151152"/>
            <a:ext cx="4857749" cy="461665"/>
          </a:xfrm>
          <a:prstGeom prst="rect">
            <a:avLst/>
          </a:prstGeom>
          <a:noFill/>
        </p:spPr>
        <p:txBody>
          <a:bodyPr wrap="square" rtlCol="0">
            <a:spAutoFit/>
          </a:bodyPr>
          <a:lstStyle/>
          <a:p>
            <a:r>
              <a:rPr lang="pt-PT" sz="1200" b="1" dirty="0">
                <a:latin typeface="Arial" panose="020B0604020202020204" pitchFamily="34" charset="0"/>
                <a:cs typeface="Arial" panose="020B0604020202020204" pitchFamily="34" charset="0"/>
              </a:rPr>
              <a:t>Tendências do sistema económico
</a:t>
            </a:r>
          </a:p>
        </p:txBody>
      </p:sp>
      <p:sp>
        <p:nvSpPr>
          <p:cNvPr id="9" name="CaixaDeTexto 8">
            <a:extLst>
              <a:ext uri="{FF2B5EF4-FFF2-40B4-BE49-F238E27FC236}">
                <a16:creationId xmlns:a16="http://schemas.microsoft.com/office/drawing/2014/main" id="{8A3B5FF2-995F-7F40-8528-FA2220278AAC}"/>
              </a:ext>
            </a:extLst>
          </p:cNvPr>
          <p:cNvSpPr txBox="1"/>
          <p:nvPr/>
        </p:nvSpPr>
        <p:spPr>
          <a:xfrm>
            <a:off x="6096000" y="1179968"/>
            <a:ext cx="4857749" cy="461665"/>
          </a:xfrm>
          <a:prstGeom prst="rect">
            <a:avLst/>
          </a:prstGeom>
          <a:solidFill>
            <a:schemeClr val="bg1"/>
          </a:solidFill>
        </p:spPr>
        <p:txBody>
          <a:bodyPr wrap="square" rtlCol="0">
            <a:spAutoFit/>
          </a:bodyPr>
          <a:lstStyle/>
          <a:p>
            <a:r>
              <a:rPr lang="pt-PT" sz="1200" b="1" dirty="0">
                <a:latin typeface="Arial" panose="020B0604020202020204" pitchFamily="34" charset="0"/>
                <a:cs typeface="Arial" panose="020B0604020202020204" pitchFamily="34" charset="0"/>
              </a:rPr>
              <a:t>Tendências do sistema terrestre
</a:t>
            </a:r>
          </a:p>
        </p:txBody>
      </p:sp>
      <p:sp>
        <p:nvSpPr>
          <p:cNvPr id="4" name="TextBox 5">
            <a:extLst>
              <a:ext uri="{FF2B5EF4-FFF2-40B4-BE49-F238E27FC236}">
                <a16:creationId xmlns:a16="http://schemas.microsoft.com/office/drawing/2014/main" id="{1434C492-98F5-F790-FA2B-3176B80CE85A}"/>
              </a:ext>
            </a:extLst>
          </p:cNvPr>
          <p:cNvSpPr txBox="1"/>
          <p:nvPr/>
        </p:nvSpPr>
        <p:spPr>
          <a:xfrm>
            <a:off x="254000" y="138402"/>
            <a:ext cx="11379200" cy="369332"/>
          </a:xfrm>
          <a:prstGeom prst="rect">
            <a:avLst/>
          </a:prstGeom>
        </p:spPr>
        <p:txBody>
          <a:bodyPr wrap="square" lIns="0" tIns="0" rIns="0" bIns="0" rtlCol="0" anchor="t">
            <a:spAutoFit/>
          </a:bodyPr>
          <a:lstStyle/>
          <a:p>
            <a:r>
              <a:rPr lang="en-US" sz="2400" b="1" spc="-100" dirty="0">
                <a:solidFill>
                  <a:srgbClr val="305387"/>
                </a:solidFill>
                <a:latin typeface="Montserrat Bold"/>
                <a:sym typeface="Montserrat Bold"/>
              </a:rPr>
              <a:t>O PIB Mundial </a:t>
            </a:r>
            <a:r>
              <a:rPr lang="en-US" sz="2400" b="1" spc="-100" dirty="0" err="1">
                <a:solidFill>
                  <a:srgbClr val="305387"/>
                </a:solidFill>
                <a:latin typeface="Montserrat Bold"/>
                <a:sym typeface="Montserrat Bold"/>
              </a:rPr>
              <a:t>Aumentou</a:t>
            </a:r>
            <a:r>
              <a:rPr lang="en-US" sz="2400" b="1" spc="-100" dirty="0">
                <a:solidFill>
                  <a:srgbClr val="305387"/>
                </a:solidFill>
                <a:latin typeface="Montserrat Bold"/>
                <a:sym typeface="Montserrat Bold"/>
              </a:rPr>
              <a:t> </a:t>
            </a:r>
            <a:r>
              <a:rPr lang="en-US" sz="2400" b="1" spc="-100" dirty="0" err="1">
                <a:solidFill>
                  <a:srgbClr val="305387"/>
                </a:solidFill>
                <a:latin typeface="Montserrat Bold"/>
                <a:sym typeface="Montserrat Bold"/>
              </a:rPr>
              <a:t>Exponencialmente</a:t>
            </a:r>
            <a:r>
              <a:rPr lang="en-US" sz="2400" b="1" spc="-100" dirty="0">
                <a:solidFill>
                  <a:srgbClr val="305387"/>
                </a:solidFill>
                <a:latin typeface="Montserrat Bold"/>
                <a:sym typeface="Montserrat Bold"/>
              </a:rPr>
              <a:t> </a:t>
            </a:r>
            <a:r>
              <a:rPr lang="en-US" sz="2400" b="1" spc="-100" dirty="0" err="1">
                <a:solidFill>
                  <a:srgbClr val="305387"/>
                </a:solidFill>
                <a:latin typeface="Montserrat Bold"/>
                <a:sym typeface="Montserrat Bold"/>
              </a:rPr>
              <a:t>desde</a:t>
            </a:r>
            <a:r>
              <a:rPr lang="en-US" sz="2400" b="1" spc="-100" dirty="0">
                <a:solidFill>
                  <a:srgbClr val="305387"/>
                </a:solidFill>
                <a:latin typeface="Montserrat Bold"/>
                <a:sym typeface="Montserrat Bold"/>
              </a:rPr>
              <a:t> 1050</a:t>
            </a:r>
          </a:p>
        </p:txBody>
      </p:sp>
    </p:spTree>
    <p:extLst>
      <p:ext uri="{BB962C8B-B14F-4D97-AF65-F5344CB8AC3E}">
        <p14:creationId xmlns:p14="http://schemas.microsoft.com/office/powerpoint/2010/main" val="7853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Posição do Número do Diapositivo 2">
            <a:extLst>
              <a:ext uri="{FF2B5EF4-FFF2-40B4-BE49-F238E27FC236}">
                <a16:creationId xmlns:a16="http://schemas.microsoft.com/office/drawing/2014/main" id="{02949287-6D55-3842-BFC0-7AD21301E6CE}"/>
              </a:ext>
            </a:extLst>
          </p:cNvPr>
          <p:cNvSpPr>
            <a:spLocks noGrp="1"/>
          </p:cNvSpPr>
          <p:nvPr>
            <p:ph type="sldNum" sz="quarter" idx="12"/>
          </p:nvPr>
        </p:nvSpPr>
        <p:spPr/>
        <p:txBody>
          <a:bodyPr/>
          <a:lstStyle/>
          <a:p>
            <a:fld id="{44C7ADB8-848D-4C9C-8548-16DADA8F646B}" type="slidenum">
              <a:rPr lang="pt-PT" smtClean="0"/>
              <a:t>19</a:t>
            </a:fld>
            <a:endParaRPr lang="pt-PT"/>
          </a:p>
        </p:txBody>
      </p:sp>
      <p:pic>
        <p:nvPicPr>
          <p:cNvPr id="5" name="Imagem 4">
            <a:extLst>
              <a:ext uri="{FF2B5EF4-FFF2-40B4-BE49-F238E27FC236}">
                <a16:creationId xmlns:a16="http://schemas.microsoft.com/office/drawing/2014/main" id="{8284BA64-C4A7-7141-BD0A-D160CE4A20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424" y="879252"/>
            <a:ext cx="10759151" cy="5472127"/>
          </a:xfrm>
          <a:prstGeom prst="rect">
            <a:avLst/>
          </a:prstGeom>
        </p:spPr>
      </p:pic>
      <p:sp>
        <p:nvSpPr>
          <p:cNvPr id="7" name="Title 1">
            <a:extLst>
              <a:ext uri="{FF2B5EF4-FFF2-40B4-BE49-F238E27FC236}">
                <a16:creationId xmlns:a16="http://schemas.microsoft.com/office/drawing/2014/main" id="{586A8E88-B937-43E5-B8EE-8403348F9A40}"/>
              </a:ext>
            </a:extLst>
          </p:cNvPr>
          <p:cNvSpPr txBox="1">
            <a:spLocks/>
          </p:cNvSpPr>
          <p:nvPr/>
        </p:nvSpPr>
        <p:spPr>
          <a:xfrm>
            <a:off x="0" y="-51463"/>
            <a:ext cx="12192000" cy="820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defRPr sz="2400">
                <a:solidFill>
                  <a:prstClr val="white"/>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PT" b="1" spc="-100" dirty="0">
                <a:solidFill>
                  <a:srgbClr val="305387"/>
                </a:solidFill>
                <a:latin typeface="Montserrat Bold"/>
                <a:cs typeface="+mn-cs"/>
              </a:rPr>
              <a:t>O Racional da Taxonomia - exemplo</a:t>
            </a:r>
            <a:endParaRPr lang="en-US" b="1" spc="-100" dirty="0">
              <a:solidFill>
                <a:srgbClr val="305387"/>
              </a:solidFill>
              <a:latin typeface="Montserrat Bold"/>
              <a:cs typeface="+mn-cs"/>
            </a:endParaRPr>
          </a:p>
        </p:txBody>
      </p:sp>
    </p:spTree>
    <p:extLst>
      <p:ext uri="{BB962C8B-B14F-4D97-AF65-F5344CB8AC3E}">
        <p14:creationId xmlns:p14="http://schemas.microsoft.com/office/powerpoint/2010/main" val="1120518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C967C2A1-8FD3-0143-9501-FA9F6A777630}"/>
              </a:ext>
            </a:extLst>
          </p:cNvPr>
          <p:cNvSpPr/>
          <p:nvPr/>
        </p:nvSpPr>
        <p:spPr>
          <a:xfrm>
            <a:off x="1046805" y="1660573"/>
            <a:ext cx="2310713" cy="1753650"/>
          </a:xfrm>
          <a:prstGeom prst="rect">
            <a:avLst/>
          </a:prstGeom>
          <a:solidFill>
            <a:srgbClr val="006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latin typeface="Roboto" panose="02000000000000000000" pitchFamily="2" charset="0"/>
                <a:ea typeface="Roboto" panose="02000000000000000000" pitchFamily="2" charset="0"/>
              </a:rPr>
              <a:t>Bancos
Rácio de ativos verdes</a:t>
            </a:r>
          </a:p>
          <a:p>
            <a:pPr algn="ctr"/>
            <a:r>
              <a:rPr lang="pt-PT" sz="1600" b="1" dirty="0">
                <a:latin typeface="Roboto" panose="02000000000000000000" pitchFamily="2" charset="0"/>
                <a:ea typeface="Roboto" panose="02000000000000000000" pitchFamily="2" charset="0"/>
              </a:rPr>
              <a:t>Green </a:t>
            </a:r>
            <a:r>
              <a:rPr lang="pt-PT" sz="1600" b="1" dirty="0" err="1">
                <a:latin typeface="Roboto" panose="02000000000000000000" pitchFamily="2" charset="0"/>
                <a:ea typeface="Roboto" panose="02000000000000000000" pitchFamily="2" charset="0"/>
              </a:rPr>
              <a:t>Asset</a:t>
            </a:r>
            <a:r>
              <a:rPr lang="pt-PT" sz="1600" b="1" dirty="0">
                <a:latin typeface="Roboto" panose="02000000000000000000" pitchFamily="2" charset="0"/>
                <a:ea typeface="Roboto" panose="02000000000000000000" pitchFamily="2" charset="0"/>
              </a:rPr>
              <a:t> Ratio</a:t>
            </a:r>
          </a:p>
          <a:p>
            <a:pPr algn="ctr"/>
            <a:r>
              <a:rPr lang="pt-PT" sz="1600" b="1" dirty="0">
                <a:latin typeface="Roboto" panose="02000000000000000000" pitchFamily="2" charset="0"/>
                <a:ea typeface="Roboto" panose="02000000000000000000" pitchFamily="2" charset="0"/>
              </a:rPr>
              <a:t>2024</a:t>
            </a:r>
          </a:p>
        </p:txBody>
      </p:sp>
      <p:sp>
        <p:nvSpPr>
          <p:cNvPr id="22" name="Retângulo 21">
            <a:extLst>
              <a:ext uri="{FF2B5EF4-FFF2-40B4-BE49-F238E27FC236}">
                <a16:creationId xmlns:a16="http://schemas.microsoft.com/office/drawing/2014/main" id="{EC2C7C80-2233-2347-ADE8-BF054BD3806E}"/>
              </a:ext>
            </a:extLst>
          </p:cNvPr>
          <p:cNvSpPr/>
          <p:nvPr/>
        </p:nvSpPr>
        <p:spPr>
          <a:xfrm>
            <a:off x="4795472" y="1675351"/>
            <a:ext cx="2310713" cy="1753649"/>
          </a:xfrm>
          <a:prstGeom prst="rect">
            <a:avLst/>
          </a:prstGeom>
          <a:solidFill>
            <a:srgbClr val="006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latin typeface="Roboto" panose="02000000000000000000" pitchFamily="2" charset="0"/>
                <a:ea typeface="Roboto" panose="02000000000000000000" pitchFamily="2" charset="0"/>
              </a:rPr>
              <a:t>Investidores
% ativos alinhados
2023</a:t>
            </a:r>
          </a:p>
        </p:txBody>
      </p:sp>
      <p:sp>
        <p:nvSpPr>
          <p:cNvPr id="25" name="Retângulo 24">
            <a:extLst>
              <a:ext uri="{FF2B5EF4-FFF2-40B4-BE49-F238E27FC236}">
                <a16:creationId xmlns:a16="http://schemas.microsoft.com/office/drawing/2014/main" id="{3CCA7E94-2AB1-6441-93A6-DE65D31C6FCE}"/>
              </a:ext>
            </a:extLst>
          </p:cNvPr>
          <p:cNvSpPr/>
          <p:nvPr/>
        </p:nvSpPr>
        <p:spPr>
          <a:xfrm>
            <a:off x="8834484" y="1665288"/>
            <a:ext cx="2310713" cy="1748933"/>
          </a:xfrm>
          <a:prstGeom prst="rect">
            <a:avLst/>
          </a:prstGeom>
          <a:solidFill>
            <a:srgbClr val="006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latin typeface="Roboto" panose="02000000000000000000" pitchFamily="2" charset="0"/>
                <a:ea typeface="Roboto" panose="02000000000000000000" pitchFamily="2" charset="0"/>
              </a:rPr>
              <a:t>Empresas
% do volume de negócios, 
%CAPEX 
%OPEX alinhado</a:t>
            </a:r>
          </a:p>
          <a:p>
            <a:pPr algn="ctr"/>
            <a:r>
              <a:rPr lang="pt-PT" sz="1600" b="1" dirty="0">
                <a:latin typeface="Roboto" panose="02000000000000000000" pitchFamily="2" charset="0"/>
                <a:ea typeface="Roboto" panose="02000000000000000000" pitchFamily="2" charset="0"/>
              </a:rPr>
              <a:t>2023 ....2027</a:t>
            </a:r>
          </a:p>
        </p:txBody>
      </p:sp>
      <p:sp>
        <p:nvSpPr>
          <p:cNvPr id="5" name="AutoShape 8">
            <a:extLst>
              <a:ext uri="{FF2B5EF4-FFF2-40B4-BE49-F238E27FC236}">
                <a16:creationId xmlns:a16="http://schemas.microsoft.com/office/drawing/2014/main" id="{853D9091-DE16-391A-D9DB-D41643F1435C}"/>
              </a:ext>
            </a:extLst>
          </p:cNvPr>
          <p:cNvSpPr/>
          <p:nvPr/>
        </p:nvSpPr>
        <p:spPr>
          <a:xfrm>
            <a:off x="0" y="0"/>
            <a:ext cx="12192000" cy="793045"/>
          </a:xfrm>
          <a:prstGeom prst="rect">
            <a:avLst/>
          </a:prstGeom>
          <a:noFill/>
        </p:spPr>
      </p:sp>
      <p:sp>
        <p:nvSpPr>
          <p:cNvPr id="7" name="TextBox 17">
            <a:extLst>
              <a:ext uri="{FF2B5EF4-FFF2-40B4-BE49-F238E27FC236}">
                <a16:creationId xmlns:a16="http://schemas.microsoft.com/office/drawing/2014/main" id="{EE34E25F-A27B-7A51-66AA-E7A2303737FF}"/>
              </a:ext>
            </a:extLst>
          </p:cNvPr>
          <p:cNvSpPr txBox="1"/>
          <p:nvPr/>
        </p:nvSpPr>
        <p:spPr>
          <a:xfrm>
            <a:off x="245031" y="237308"/>
            <a:ext cx="9533427" cy="375103"/>
          </a:xfrm>
          <a:prstGeom prst="rect">
            <a:avLst/>
          </a:prstGeom>
        </p:spPr>
        <p:txBody>
          <a:bodyPr wrap="square" lIns="0" tIns="0" rIns="0" bIns="0" rtlCol="0" anchor="t">
            <a:spAutoFit/>
          </a:bodyPr>
          <a:lstStyle/>
          <a:p>
            <a:pPr>
              <a:lnSpc>
                <a:spcPts val="3080"/>
              </a:lnSpc>
            </a:pPr>
            <a:r>
              <a:rPr lang="pt-PT" sz="2400" b="1" spc="-100" dirty="0">
                <a:solidFill>
                  <a:srgbClr val="305387"/>
                </a:solidFill>
                <a:latin typeface="Montserrat Bold"/>
              </a:rPr>
              <a:t>Taxonomia – O que se tem de reportar</a:t>
            </a:r>
          </a:p>
        </p:txBody>
      </p:sp>
      <p:sp>
        <p:nvSpPr>
          <p:cNvPr id="3" name="CaixaDeTexto 17">
            <a:extLst>
              <a:ext uri="{FF2B5EF4-FFF2-40B4-BE49-F238E27FC236}">
                <a16:creationId xmlns:a16="http://schemas.microsoft.com/office/drawing/2014/main" id="{3D98B4F2-BFFF-50E5-3939-B9D91EAB014F}"/>
              </a:ext>
            </a:extLst>
          </p:cNvPr>
          <p:cNvSpPr txBox="1"/>
          <p:nvPr/>
        </p:nvSpPr>
        <p:spPr>
          <a:xfrm>
            <a:off x="2057979" y="4450182"/>
            <a:ext cx="7487997" cy="1031051"/>
          </a:xfrm>
          <a:prstGeom prst="rect">
            <a:avLst/>
          </a:prstGeom>
          <a:noFill/>
        </p:spPr>
        <p:txBody>
          <a:bodyPr wrap="square">
            <a:spAutoFit/>
          </a:bodyPr>
          <a:lstStyle/>
          <a:p>
            <a:pPr marL="342900" marR="0" lvl="0" indent="-342900" algn="l" defTabSz="514350" rtl="0" eaLnBrk="1" fontAlgn="auto" latinLnBrk="0" hangingPunct="1">
              <a:lnSpc>
                <a:spcPct val="100000"/>
              </a:lnSpc>
              <a:spcBef>
                <a:spcPts val="0"/>
              </a:spcBef>
              <a:spcAft>
                <a:spcPts val="300"/>
              </a:spcAft>
              <a:buClrTx/>
              <a:buSzTx/>
              <a:buFont typeface="+mj-lt"/>
              <a:buAutoNum type="arabicPeriod"/>
              <a:tabLst/>
              <a:defRPr/>
            </a:pPr>
            <a:r>
              <a:rPr kumimoji="0" lang="pt-PT" sz="1400" b="1" i="0"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Agentes do mercado financeiro </a:t>
            </a:r>
            <a:r>
              <a:rPr kumimoji="0" lang="pt-PT" sz="1400" b="0" i="0"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que disponibilizam produtos financeiros</a:t>
            </a:r>
          </a:p>
          <a:p>
            <a:pPr marL="342900" marR="0" lvl="0" indent="-342900" algn="l" defTabSz="514350" rtl="0" eaLnBrk="1" fontAlgn="auto" latinLnBrk="0" hangingPunct="1">
              <a:lnSpc>
                <a:spcPct val="100000"/>
              </a:lnSpc>
              <a:spcBef>
                <a:spcPts val="0"/>
              </a:spcBef>
              <a:spcAft>
                <a:spcPts val="300"/>
              </a:spcAft>
              <a:buClrTx/>
              <a:buSzTx/>
              <a:buFontTx/>
              <a:buAutoNum type="arabicPeriod"/>
              <a:tabLst/>
              <a:defRPr/>
            </a:pPr>
            <a:r>
              <a:rPr kumimoji="0" lang="pt-PT" sz="1400" b="1" i="0"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Empresas</a:t>
            </a:r>
            <a:r>
              <a:rPr kumimoji="0" lang="pt-PT" sz="1400" b="0" i="0"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 sujeitas à divulgação de informação não-financeira (Diretiva CSRD)</a:t>
            </a:r>
          </a:p>
          <a:p>
            <a:pPr marL="342900" marR="0" lvl="0" indent="-342900" algn="l" defTabSz="514350" rtl="0" eaLnBrk="1" fontAlgn="auto" latinLnBrk="0" hangingPunct="1">
              <a:lnSpc>
                <a:spcPct val="100000"/>
              </a:lnSpc>
              <a:spcBef>
                <a:spcPts val="0"/>
              </a:spcBef>
              <a:spcAft>
                <a:spcPts val="300"/>
              </a:spcAft>
              <a:buClrTx/>
              <a:buSzTx/>
              <a:buFontTx/>
              <a:buAutoNum type="arabicPeriod"/>
              <a:tabLst/>
              <a:defRPr/>
            </a:pPr>
            <a:r>
              <a:rPr kumimoji="0" lang="pt-PT" sz="1400" b="1" i="0"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Governos</a:t>
            </a:r>
            <a:r>
              <a:rPr kumimoji="0" lang="pt-PT" sz="1400" b="0" i="0" u="none"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 que definam medidas públicas ou rótulos verdes para produtos financeiros ou </a:t>
            </a:r>
            <a:r>
              <a:rPr kumimoji="0" lang="pt-PT" sz="1400" b="0" i="1" u="none"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green </a:t>
            </a:r>
            <a:r>
              <a:rPr kumimoji="0" lang="pt-PT" sz="1400" b="0" i="1" u="none" strike="noStrike" kern="1200" cap="none" spc="0" normalizeH="0" baseline="0" dirty="0" err="1">
                <a:ln>
                  <a:noFill/>
                </a:ln>
                <a:solidFill>
                  <a:prstClr val="black"/>
                </a:solidFill>
                <a:effectLst/>
                <a:uLnTx/>
                <a:uFillTx/>
                <a:latin typeface="Roboto" panose="02000000000000000000" pitchFamily="2" charset="0"/>
                <a:ea typeface="Roboto" panose="02000000000000000000" pitchFamily="2" charset="0"/>
              </a:rPr>
              <a:t>bonds</a:t>
            </a:r>
            <a:r>
              <a:rPr kumimoji="0" lang="pt-PT" sz="1400" b="0" i="0" u="none"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rPr>
              <a:t>.</a:t>
            </a:r>
          </a:p>
        </p:txBody>
      </p:sp>
      <p:sp>
        <p:nvSpPr>
          <p:cNvPr id="4" name="CaixaDeTexto 18">
            <a:extLst>
              <a:ext uri="{FF2B5EF4-FFF2-40B4-BE49-F238E27FC236}">
                <a16:creationId xmlns:a16="http://schemas.microsoft.com/office/drawing/2014/main" id="{6092B4C7-48F6-6DB4-32F4-4A7B5D58AD3D}"/>
              </a:ext>
            </a:extLst>
          </p:cNvPr>
          <p:cNvSpPr txBox="1"/>
          <p:nvPr/>
        </p:nvSpPr>
        <p:spPr>
          <a:xfrm>
            <a:off x="4701695" y="4064276"/>
            <a:ext cx="2175021" cy="338554"/>
          </a:xfrm>
          <a:prstGeom prst="rect">
            <a:avLst/>
          </a:prstGeom>
          <a:noFill/>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pt-PT" sz="1600" b="1" i="0" u="none" strike="noStrike" kern="1200" cap="none" spc="0" normalizeH="0" baseline="0" dirty="0">
                <a:ln>
                  <a:noFill/>
                </a:ln>
                <a:solidFill>
                  <a:srgbClr val="1F5990"/>
                </a:solidFill>
                <a:effectLst/>
                <a:uLnTx/>
                <a:uFillTx/>
                <a:latin typeface="Roboto" panose="02000000000000000000" pitchFamily="2" charset="0"/>
                <a:ea typeface="Roboto" panose="02000000000000000000" pitchFamily="2" charset="0"/>
              </a:rPr>
              <a:t>A QUEM SE APLICA?</a:t>
            </a:r>
          </a:p>
        </p:txBody>
      </p:sp>
    </p:spTree>
    <p:extLst>
      <p:ext uri="{BB962C8B-B14F-4D97-AF65-F5344CB8AC3E}">
        <p14:creationId xmlns:p14="http://schemas.microsoft.com/office/powerpoint/2010/main" val="230681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a:extLst>
              <a:ext uri="{FF2B5EF4-FFF2-40B4-BE49-F238E27FC236}">
                <a16:creationId xmlns:a16="http://schemas.microsoft.com/office/drawing/2014/main" id="{C967C2A1-8FD3-0143-9501-FA9F6A777630}"/>
              </a:ext>
            </a:extLst>
          </p:cNvPr>
          <p:cNvSpPr/>
          <p:nvPr/>
        </p:nvSpPr>
        <p:spPr>
          <a:xfrm>
            <a:off x="371475" y="1665288"/>
            <a:ext cx="2310713" cy="1753650"/>
          </a:xfrm>
          <a:prstGeom prst="rect">
            <a:avLst/>
          </a:prstGeom>
          <a:solidFill>
            <a:srgbClr val="0065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b="1" dirty="0">
                <a:latin typeface="Roboto" panose="02000000000000000000" pitchFamily="2" charset="0"/>
                <a:ea typeface="Roboto" panose="02000000000000000000" pitchFamily="2" charset="0"/>
              </a:rPr>
              <a:t>Estado</a:t>
            </a:r>
          </a:p>
        </p:txBody>
      </p:sp>
      <p:sp>
        <p:nvSpPr>
          <p:cNvPr id="5" name="AutoShape 8">
            <a:extLst>
              <a:ext uri="{FF2B5EF4-FFF2-40B4-BE49-F238E27FC236}">
                <a16:creationId xmlns:a16="http://schemas.microsoft.com/office/drawing/2014/main" id="{853D9091-DE16-391A-D9DB-D41643F1435C}"/>
              </a:ext>
            </a:extLst>
          </p:cNvPr>
          <p:cNvSpPr/>
          <p:nvPr/>
        </p:nvSpPr>
        <p:spPr>
          <a:xfrm>
            <a:off x="0" y="0"/>
            <a:ext cx="12192000" cy="793045"/>
          </a:xfrm>
          <a:prstGeom prst="rect">
            <a:avLst/>
          </a:prstGeom>
          <a:noFill/>
        </p:spPr>
      </p:sp>
      <p:sp>
        <p:nvSpPr>
          <p:cNvPr id="7" name="TextBox 17">
            <a:extLst>
              <a:ext uri="{FF2B5EF4-FFF2-40B4-BE49-F238E27FC236}">
                <a16:creationId xmlns:a16="http://schemas.microsoft.com/office/drawing/2014/main" id="{EE34E25F-A27B-7A51-66AA-E7A2303737FF}"/>
              </a:ext>
            </a:extLst>
          </p:cNvPr>
          <p:cNvSpPr txBox="1"/>
          <p:nvPr/>
        </p:nvSpPr>
        <p:spPr>
          <a:xfrm>
            <a:off x="245031" y="237308"/>
            <a:ext cx="9533427" cy="375103"/>
          </a:xfrm>
          <a:prstGeom prst="rect">
            <a:avLst/>
          </a:prstGeom>
        </p:spPr>
        <p:txBody>
          <a:bodyPr wrap="square" lIns="0" tIns="0" rIns="0" bIns="0" rtlCol="0" anchor="t">
            <a:spAutoFit/>
          </a:bodyPr>
          <a:lstStyle/>
          <a:p>
            <a:pPr>
              <a:lnSpc>
                <a:spcPts val="3080"/>
              </a:lnSpc>
            </a:pPr>
            <a:r>
              <a:rPr lang="pt-PT" sz="2400" b="1" spc="-100" dirty="0">
                <a:solidFill>
                  <a:srgbClr val="305387"/>
                </a:solidFill>
                <a:latin typeface="Montserrat Bold"/>
              </a:rPr>
              <a:t>Taxonomia – O que se tem de reportar</a:t>
            </a:r>
          </a:p>
        </p:txBody>
      </p:sp>
      <p:pic>
        <p:nvPicPr>
          <p:cNvPr id="2050" name="Picture 2">
            <a:extLst>
              <a:ext uri="{FF2B5EF4-FFF2-40B4-BE49-F238E27FC236}">
                <a16:creationId xmlns:a16="http://schemas.microsoft.com/office/drawing/2014/main" id="{6AC09A4D-D662-9EAA-B47B-75865B316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39" y="1665288"/>
            <a:ext cx="8884474" cy="4011612"/>
          </a:xfrm>
          <a:prstGeom prst="rect">
            <a:avLst/>
          </a:prstGeom>
          <a:noFill/>
          <a:ln>
            <a:solidFill>
              <a:srgbClr val="1F5990"/>
            </a:solidFill>
          </a:ln>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3DA7C5A-ADA2-CA2F-AFA2-D807C67C9CC4}"/>
              </a:ext>
            </a:extLst>
          </p:cNvPr>
          <p:cNvSpPr txBox="1"/>
          <p:nvPr/>
        </p:nvSpPr>
        <p:spPr>
          <a:xfrm>
            <a:off x="455481" y="3731220"/>
            <a:ext cx="2226707" cy="1569660"/>
          </a:xfrm>
          <a:prstGeom prst="rect">
            <a:avLst/>
          </a:prstGeom>
          <a:noFill/>
        </p:spPr>
        <p:txBody>
          <a:bodyPr wrap="square" rtlCol="0">
            <a:spAutoFit/>
          </a:bodyPr>
          <a:lstStyle/>
          <a:p>
            <a:r>
              <a:rPr lang="pt-PT" sz="1600" dirty="0"/>
              <a:t>Financiamentos via fundos europeus não podem “danificar significativamente o ambiente”.</a:t>
            </a:r>
          </a:p>
          <a:p>
            <a:endParaRPr lang="pt-PT" sz="1600" dirty="0"/>
          </a:p>
        </p:txBody>
      </p:sp>
    </p:spTree>
    <p:extLst>
      <p:ext uri="{BB962C8B-B14F-4D97-AF65-F5344CB8AC3E}">
        <p14:creationId xmlns:p14="http://schemas.microsoft.com/office/powerpoint/2010/main" val="289532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63A138E3-EE62-1A25-81C3-0C983422D015}"/>
              </a:ext>
            </a:extLst>
          </p:cNvPr>
          <p:cNvSpPr>
            <a:spLocks noGrp="1"/>
          </p:cNvSpPr>
          <p:nvPr>
            <p:ph type="sldNum" sz="quarter" idx="12"/>
          </p:nvPr>
        </p:nvSpPr>
        <p:spPr/>
        <p:txBody>
          <a:bodyPr/>
          <a:lstStyle/>
          <a:p>
            <a:fld id="{8DA6B9A0-1DDE-41F1-B4DD-4D560AEFB6F1}" type="slidenum">
              <a:rPr lang="pt-PT" smtClean="0"/>
              <a:t>22</a:t>
            </a:fld>
            <a:endParaRPr lang="pt-PT"/>
          </a:p>
        </p:txBody>
      </p:sp>
      <p:sp>
        <p:nvSpPr>
          <p:cNvPr id="6" name="CaixaDeTexto 5">
            <a:extLst>
              <a:ext uri="{FF2B5EF4-FFF2-40B4-BE49-F238E27FC236}">
                <a16:creationId xmlns:a16="http://schemas.microsoft.com/office/drawing/2014/main" id="{DFB148EB-51D9-F2F6-3682-55CD7D0BFD15}"/>
              </a:ext>
            </a:extLst>
          </p:cNvPr>
          <p:cNvSpPr txBox="1"/>
          <p:nvPr/>
        </p:nvSpPr>
        <p:spPr>
          <a:xfrm>
            <a:off x="521494" y="1573156"/>
            <a:ext cx="10422733" cy="5047536"/>
          </a:xfrm>
          <a:prstGeom prst="rect">
            <a:avLst/>
          </a:prstGeom>
          <a:noFill/>
        </p:spPr>
        <p:txBody>
          <a:bodyPr wrap="square">
            <a:spAutoFit/>
          </a:bodyPr>
          <a:lstStyle/>
          <a:p>
            <a:pPr algn="l" rtl="0" fontAlgn="base">
              <a:buFont typeface="+mj-lt"/>
              <a:buAutoNum type="arabicPeriod"/>
            </a:pPr>
            <a:r>
              <a:rPr lang="pt-PT" sz="1400" b="0" i="0" u="none" strike="noStrike" dirty="0">
                <a:solidFill>
                  <a:srgbClr val="000000"/>
                </a:solidFill>
                <a:effectLst/>
                <a:latin typeface="Arial" panose="020B0604020202020204" pitchFamily="34" charset="0"/>
                <a:cs typeface="Arial" panose="020B0604020202020204" pitchFamily="34" charset="0"/>
              </a:rPr>
              <a:t>Considera-se que uma atividade prejudica significativamente </a:t>
            </a:r>
            <a:r>
              <a:rPr lang="pt-PT" sz="1400" b="0" i="1" u="none" strike="noStrike" dirty="0">
                <a:solidFill>
                  <a:srgbClr val="000000"/>
                </a:solidFill>
                <a:effectLst/>
                <a:latin typeface="Arial" panose="020B0604020202020204" pitchFamily="34" charset="0"/>
                <a:cs typeface="Arial" panose="020B0604020202020204" pitchFamily="34" charset="0"/>
              </a:rPr>
              <a:t>a mitigação das alterações climáticas</a:t>
            </a:r>
            <a:r>
              <a:rPr lang="pt-PT" sz="1400" b="0" i="0" u="none" strike="noStrike" dirty="0">
                <a:solidFill>
                  <a:srgbClr val="000000"/>
                </a:solidFill>
                <a:effectLst/>
                <a:latin typeface="Arial" panose="020B0604020202020204" pitchFamily="34" charset="0"/>
                <a:cs typeface="Arial" panose="020B0604020202020204" pitchFamily="34" charset="0"/>
              </a:rPr>
              <a:t>, se der origem a </a:t>
            </a:r>
            <a:r>
              <a:rPr lang="pt-PT" sz="1400" b="1" i="0" u="none" strike="noStrike" dirty="0">
                <a:solidFill>
                  <a:srgbClr val="000000"/>
                </a:solidFill>
                <a:effectLst/>
                <a:latin typeface="Arial" panose="020B0604020202020204" pitchFamily="34" charset="0"/>
                <a:cs typeface="Arial" panose="020B0604020202020204" pitchFamily="34" charset="0"/>
              </a:rPr>
              <a:t>emissões significativas de gases com efeito de estufa </a:t>
            </a:r>
            <a:r>
              <a:rPr lang="pt-PT" sz="1400" b="0" i="0" u="none" strike="noStrike" dirty="0">
                <a:solidFill>
                  <a:srgbClr val="000000"/>
                </a:solidFill>
                <a:effectLst/>
                <a:latin typeface="Arial" panose="020B0604020202020204" pitchFamily="34" charset="0"/>
                <a:cs typeface="Arial" panose="020B0604020202020204" pitchFamily="34" charset="0"/>
              </a:rPr>
              <a:t>(GEE); </a:t>
            </a:r>
            <a:r>
              <a:rPr lang="en-US" sz="1400" b="0" i="0" dirty="0">
                <a:solidFill>
                  <a:srgbClr val="000000"/>
                </a:solidFill>
                <a:effectLst/>
                <a:latin typeface="Arial" panose="020B0604020202020204" pitchFamily="34" charset="0"/>
                <a:cs typeface="Arial" panose="020B0604020202020204" pitchFamily="34" charset="0"/>
              </a:rPr>
              <a:t>​</a:t>
            </a:r>
          </a:p>
          <a:p>
            <a:pPr algn="l" rtl="0" fontAlgn="base">
              <a:buFont typeface="+mj-lt"/>
              <a:buAutoNum type="arabicPeriod"/>
            </a:pPr>
            <a:endParaRPr lang="pt-PT" sz="1400" b="0" i="0" dirty="0">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startAt="2"/>
            </a:pPr>
            <a:r>
              <a:rPr lang="pt-PT" sz="1400" b="0" i="0" u="none" strike="noStrike" dirty="0">
                <a:solidFill>
                  <a:srgbClr val="000000"/>
                </a:solidFill>
                <a:effectLst/>
                <a:latin typeface="Arial" panose="020B0604020202020204" pitchFamily="34" charset="0"/>
                <a:cs typeface="Arial" panose="020B0604020202020204" pitchFamily="34" charset="0"/>
              </a:rPr>
              <a:t>Considera-se que uma atividade prejudica significativamente </a:t>
            </a:r>
            <a:r>
              <a:rPr lang="pt-PT" sz="1400" b="0" i="1" u="none" strike="noStrike" dirty="0">
                <a:solidFill>
                  <a:srgbClr val="000000"/>
                </a:solidFill>
                <a:effectLst/>
                <a:latin typeface="Arial" panose="020B0604020202020204" pitchFamily="34" charset="0"/>
                <a:cs typeface="Arial" panose="020B0604020202020204" pitchFamily="34" charset="0"/>
              </a:rPr>
              <a:t>a adaptação às alterações climáticas</a:t>
            </a:r>
            <a:r>
              <a:rPr lang="pt-PT" sz="1400" b="0" i="0" u="none" strike="noStrike" dirty="0">
                <a:solidFill>
                  <a:srgbClr val="000000"/>
                </a:solidFill>
                <a:effectLst/>
                <a:latin typeface="Arial" panose="020B0604020202020204" pitchFamily="34" charset="0"/>
                <a:cs typeface="Arial" panose="020B0604020202020204" pitchFamily="34" charset="0"/>
              </a:rPr>
              <a:t>, se der origem a um </a:t>
            </a:r>
            <a:r>
              <a:rPr lang="pt-PT" sz="1400" b="1" i="0" u="none" strike="noStrike" dirty="0">
                <a:solidFill>
                  <a:srgbClr val="000000"/>
                </a:solidFill>
                <a:effectLst/>
                <a:latin typeface="Arial" panose="020B0604020202020204" pitchFamily="34" charset="0"/>
                <a:cs typeface="Arial" panose="020B0604020202020204" pitchFamily="34" charset="0"/>
              </a:rPr>
              <a:t>aumento dos efeitos negativos do clima atual e do clima futuro </a:t>
            </a:r>
            <a:r>
              <a:rPr lang="pt-PT" sz="1400" b="0" i="0" u="none" strike="noStrike" dirty="0">
                <a:solidFill>
                  <a:srgbClr val="000000"/>
                </a:solidFill>
                <a:effectLst/>
                <a:latin typeface="Arial" panose="020B0604020202020204" pitchFamily="34" charset="0"/>
                <a:cs typeface="Arial" panose="020B0604020202020204" pitchFamily="34" charset="0"/>
              </a:rPr>
              <a:t>previsto, sobre a própria atividade, as pessoas, a natureza ou os ativos; </a:t>
            </a:r>
            <a:r>
              <a:rPr lang="en-US" sz="1400" b="0" i="0" dirty="0">
                <a:solidFill>
                  <a:srgbClr val="000000"/>
                </a:solidFill>
                <a:effectLst/>
                <a:latin typeface="Arial" panose="020B0604020202020204" pitchFamily="34" charset="0"/>
                <a:cs typeface="Arial" panose="020B0604020202020204" pitchFamily="34" charset="0"/>
              </a:rPr>
              <a:t>​</a:t>
            </a:r>
          </a:p>
          <a:p>
            <a:pPr algn="l" rtl="0" fontAlgn="base">
              <a:buFont typeface="+mj-lt"/>
              <a:buAutoNum type="arabicPeriod" startAt="2"/>
            </a:pPr>
            <a:endParaRPr lang="pt-PT" sz="1400" b="0" i="0" dirty="0">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startAt="3"/>
            </a:pPr>
            <a:r>
              <a:rPr lang="pt-PT" sz="1400" b="0" i="0" u="none" strike="noStrike" dirty="0">
                <a:solidFill>
                  <a:srgbClr val="000000"/>
                </a:solidFill>
                <a:effectLst/>
                <a:latin typeface="Arial" panose="020B0604020202020204" pitchFamily="34" charset="0"/>
                <a:cs typeface="Arial" panose="020B0604020202020204" pitchFamily="34" charset="0"/>
              </a:rPr>
              <a:t>Considera-se que uma atividade prejudica significativamente </a:t>
            </a:r>
            <a:r>
              <a:rPr lang="pt-PT" sz="1400" b="0" i="1" u="none" strike="noStrike" dirty="0">
                <a:solidFill>
                  <a:srgbClr val="000000"/>
                </a:solidFill>
                <a:effectLst/>
                <a:latin typeface="Arial" panose="020B0604020202020204" pitchFamily="34" charset="0"/>
                <a:cs typeface="Arial" panose="020B0604020202020204" pitchFamily="34" charset="0"/>
              </a:rPr>
              <a:t>a utilização sustentável e a proteção dos recursos hídricos e marinhos</a:t>
            </a:r>
            <a:r>
              <a:rPr lang="pt-PT" sz="1400" b="0" i="0" u="none" strike="noStrike" dirty="0">
                <a:solidFill>
                  <a:srgbClr val="000000"/>
                </a:solidFill>
                <a:effectLst/>
                <a:latin typeface="Arial" panose="020B0604020202020204" pitchFamily="34" charset="0"/>
                <a:cs typeface="Arial" panose="020B0604020202020204" pitchFamily="34" charset="0"/>
              </a:rPr>
              <a:t>, </a:t>
            </a:r>
            <a:r>
              <a:rPr lang="pt-PT" sz="1400" b="1" i="0" u="none" strike="noStrike" dirty="0">
                <a:solidFill>
                  <a:srgbClr val="000000"/>
                </a:solidFill>
                <a:effectLst/>
                <a:latin typeface="Arial" panose="020B0604020202020204" pitchFamily="34" charset="0"/>
                <a:cs typeface="Arial" panose="020B0604020202020204" pitchFamily="34" charset="0"/>
              </a:rPr>
              <a:t>se for prejudicial para o bom estado ou o bom potencial ecológico das massas de água</a:t>
            </a:r>
            <a:r>
              <a:rPr lang="pt-PT" sz="1400" b="0" i="0" u="none" strike="noStrike" dirty="0">
                <a:solidFill>
                  <a:srgbClr val="000000"/>
                </a:solidFill>
                <a:effectLst/>
                <a:latin typeface="Arial" panose="020B0604020202020204" pitchFamily="34" charset="0"/>
                <a:cs typeface="Arial" panose="020B0604020202020204" pitchFamily="34" charset="0"/>
              </a:rPr>
              <a:t>, incluindo as águas de superfície e subterrâneas, </a:t>
            </a:r>
            <a:r>
              <a:rPr lang="pt-PT" sz="1400" b="1" i="0" u="none" strike="noStrike" dirty="0">
                <a:solidFill>
                  <a:srgbClr val="000000"/>
                </a:solidFill>
                <a:effectLst/>
                <a:latin typeface="Arial" panose="020B0604020202020204" pitchFamily="34" charset="0"/>
                <a:cs typeface="Arial" panose="020B0604020202020204" pitchFamily="34" charset="0"/>
              </a:rPr>
              <a:t>ou o bom estado ambiental das águas marinhas</a:t>
            </a:r>
            <a:r>
              <a:rPr lang="pt-PT" sz="1400" b="0" i="0" u="none" strike="noStrike" dirty="0">
                <a:solidFill>
                  <a:srgbClr val="000000"/>
                </a:solidFill>
                <a:effectLst/>
                <a:latin typeface="Arial" panose="020B0604020202020204" pitchFamily="34" charset="0"/>
                <a:cs typeface="Arial" panose="020B0604020202020204" pitchFamily="34" charset="0"/>
              </a:rPr>
              <a:t>; </a:t>
            </a:r>
            <a:r>
              <a:rPr lang="pt-PT" sz="1400" b="0" i="0" dirty="0">
                <a:solidFill>
                  <a:srgbClr val="000000"/>
                </a:solidFill>
                <a:effectLst/>
                <a:latin typeface="Arial" panose="020B0604020202020204" pitchFamily="34" charset="0"/>
                <a:cs typeface="Arial" panose="020B0604020202020204" pitchFamily="34" charset="0"/>
              </a:rPr>
              <a:t>​</a:t>
            </a:r>
          </a:p>
          <a:p>
            <a:pPr algn="l" rtl="0" fontAlgn="base">
              <a:buFont typeface="+mj-lt"/>
              <a:buAutoNum type="arabicPeriod" startAt="3"/>
            </a:pPr>
            <a:endParaRPr lang="pt-PT" sz="1400" dirty="0">
              <a:solidFill>
                <a:srgbClr val="000000"/>
              </a:solidFill>
              <a:latin typeface="Arial" panose="020B0604020202020204" pitchFamily="34" charset="0"/>
              <a:cs typeface="Arial" panose="020B0604020202020204" pitchFamily="34" charset="0"/>
            </a:endParaRPr>
          </a:p>
          <a:p>
            <a:pPr algn="l" rtl="0" fontAlgn="base">
              <a:buFont typeface="+mj-lt"/>
              <a:buAutoNum type="arabicPeriod" startAt="4"/>
            </a:pPr>
            <a:r>
              <a:rPr lang="pt-PT" sz="1400" b="0" i="0" u="none" strike="noStrike" dirty="0">
                <a:solidFill>
                  <a:srgbClr val="000000"/>
                </a:solidFill>
                <a:effectLst/>
                <a:latin typeface="Arial" panose="020B0604020202020204" pitchFamily="34" charset="0"/>
                <a:cs typeface="Arial" panose="020B0604020202020204" pitchFamily="34" charset="0"/>
              </a:rPr>
              <a:t>Considera-se que uma atividade prejudica significativamente </a:t>
            </a:r>
            <a:r>
              <a:rPr lang="pt-PT" sz="1400" b="0" i="1" u="none" strike="noStrike" dirty="0">
                <a:solidFill>
                  <a:srgbClr val="000000"/>
                </a:solidFill>
                <a:effectLst/>
                <a:latin typeface="Arial" panose="020B0604020202020204" pitchFamily="34" charset="0"/>
                <a:cs typeface="Arial" panose="020B0604020202020204" pitchFamily="34" charset="0"/>
              </a:rPr>
              <a:t>a economia circular</a:t>
            </a:r>
            <a:r>
              <a:rPr lang="pt-PT" sz="1400" b="0" i="0" u="none" strike="noStrike" dirty="0">
                <a:solidFill>
                  <a:srgbClr val="000000"/>
                </a:solidFill>
                <a:effectLst/>
                <a:latin typeface="Arial" panose="020B0604020202020204" pitchFamily="34" charset="0"/>
                <a:cs typeface="Arial" panose="020B0604020202020204" pitchFamily="34" charset="0"/>
              </a:rPr>
              <a:t>, incluindo a prevenção e a reciclagem de resíduos, se der origem a </a:t>
            </a:r>
            <a:r>
              <a:rPr lang="pt-PT" sz="1400" b="1" i="0" u="none" strike="noStrike" dirty="0">
                <a:solidFill>
                  <a:srgbClr val="000000"/>
                </a:solidFill>
                <a:effectLst/>
                <a:latin typeface="Arial" panose="020B0604020202020204" pitchFamily="34" charset="0"/>
                <a:cs typeface="Arial" panose="020B0604020202020204" pitchFamily="34" charset="0"/>
              </a:rPr>
              <a:t>ineficiências significativas na utilização dos materiais ou na utilização direta ou indireta dos recursos naturais</a:t>
            </a:r>
            <a:r>
              <a:rPr lang="pt-PT" sz="1400" b="0" i="0" u="none" strike="noStrike" dirty="0">
                <a:solidFill>
                  <a:srgbClr val="000000"/>
                </a:solidFill>
                <a:effectLst/>
                <a:latin typeface="Arial" panose="020B0604020202020204" pitchFamily="34" charset="0"/>
                <a:cs typeface="Arial" panose="020B0604020202020204" pitchFamily="34" charset="0"/>
              </a:rPr>
              <a:t>, ou se </a:t>
            </a:r>
            <a:r>
              <a:rPr lang="pt-PT" sz="1400" b="1" i="0" u="none" strike="noStrike" dirty="0">
                <a:solidFill>
                  <a:srgbClr val="000000"/>
                </a:solidFill>
                <a:effectLst/>
                <a:latin typeface="Arial" panose="020B0604020202020204" pitchFamily="34" charset="0"/>
                <a:cs typeface="Arial" panose="020B0604020202020204" pitchFamily="34" charset="0"/>
              </a:rPr>
              <a:t>aumentar significativamente a produção</a:t>
            </a:r>
            <a:r>
              <a:rPr lang="pt-PT" sz="1400" b="0" i="0" u="none" strike="noStrike" dirty="0">
                <a:solidFill>
                  <a:srgbClr val="000000"/>
                </a:solidFill>
                <a:effectLst/>
                <a:latin typeface="Arial" panose="020B0604020202020204" pitchFamily="34" charset="0"/>
                <a:cs typeface="Arial" panose="020B0604020202020204" pitchFamily="34" charset="0"/>
              </a:rPr>
              <a:t>, a incineração ou a eliminação de resíduos, ou se a </a:t>
            </a:r>
            <a:r>
              <a:rPr lang="pt-PT" sz="1400" b="1" i="0" u="none" strike="noStrike" dirty="0">
                <a:solidFill>
                  <a:srgbClr val="000000"/>
                </a:solidFill>
                <a:effectLst/>
                <a:latin typeface="Arial" panose="020B0604020202020204" pitchFamily="34" charset="0"/>
                <a:cs typeface="Arial" panose="020B0604020202020204" pitchFamily="34" charset="0"/>
              </a:rPr>
              <a:t>eliminação a longo prazo dos resíduos puder vir a causar prejuízos ambientais significativos e de longo prazo</a:t>
            </a:r>
            <a:r>
              <a:rPr lang="pt-PT" sz="1400" b="0" i="0" u="none" strike="noStrike" dirty="0">
                <a:solidFill>
                  <a:srgbClr val="000000"/>
                </a:solidFill>
                <a:effectLst/>
                <a:latin typeface="Arial" panose="020B0604020202020204" pitchFamily="34" charset="0"/>
                <a:cs typeface="Arial" panose="020B0604020202020204" pitchFamily="34" charset="0"/>
              </a:rPr>
              <a:t>; </a:t>
            </a:r>
            <a:r>
              <a:rPr lang="en-US" sz="1400" b="0" i="0" dirty="0">
                <a:solidFill>
                  <a:srgbClr val="000000"/>
                </a:solidFill>
                <a:effectLst/>
                <a:latin typeface="Arial" panose="020B0604020202020204" pitchFamily="34" charset="0"/>
                <a:cs typeface="Arial" panose="020B0604020202020204" pitchFamily="34" charset="0"/>
              </a:rPr>
              <a:t>​</a:t>
            </a:r>
          </a:p>
          <a:p>
            <a:pPr algn="l" rtl="0" fontAlgn="base">
              <a:buFont typeface="+mj-lt"/>
              <a:buAutoNum type="arabicPeriod" startAt="4"/>
            </a:pPr>
            <a:endParaRPr lang="pt-PT" sz="1400" b="0" i="0" dirty="0">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startAt="5"/>
            </a:pPr>
            <a:r>
              <a:rPr lang="pt-PT" sz="1400" b="0" i="0" u="none" strike="noStrike" dirty="0">
                <a:solidFill>
                  <a:srgbClr val="000000"/>
                </a:solidFill>
                <a:effectLst/>
                <a:latin typeface="Arial" panose="020B0604020202020204" pitchFamily="34" charset="0"/>
                <a:cs typeface="Arial" panose="020B0604020202020204" pitchFamily="34" charset="0"/>
              </a:rPr>
              <a:t>Considera-se que uma atividade prejudica significativamente </a:t>
            </a:r>
            <a:r>
              <a:rPr lang="pt-PT" sz="1400" b="0" i="1" u="none" strike="noStrike" dirty="0">
                <a:solidFill>
                  <a:srgbClr val="000000"/>
                </a:solidFill>
                <a:effectLst/>
                <a:latin typeface="Arial" panose="020B0604020202020204" pitchFamily="34" charset="0"/>
                <a:cs typeface="Arial" panose="020B0604020202020204" pitchFamily="34" charset="0"/>
              </a:rPr>
              <a:t>a prevenção e o controlo da poluição</a:t>
            </a:r>
            <a:r>
              <a:rPr lang="pt-PT" sz="1400" b="0" i="0" u="none" strike="noStrike" dirty="0">
                <a:solidFill>
                  <a:srgbClr val="000000"/>
                </a:solidFill>
                <a:effectLst/>
                <a:latin typeface="Arial" panose="020B0604020202020204" pitchFamily="34" charset="0"/>
                <a:cs typeface="Arial" panose="020B0604020202020204" pitchFamily="34" charset="0"/>
              </a:rPr>
              <a:t>, se der origem a um </a:t>
            </a:r>
            <a:r>
              <a:rPr lang="pt-PT" sz="1400" b="1" i="0" u="none" strike="noStrike" dirty="0">
                <a:solidFill>
                  <a:srgbClr val="000000"/>
                </a:solidFill>
                <a:effectLst/>
                <a:latin typeface="Arial" panose="020B0604020202020204" pitchFamily="34" charset="0"/>
                <a:cs typeface="Arial" panose="020B0604020202020204" pitchFamily="34" charset="0"/>
              </a:rPr>
              <a:t>aumento significativo das emissões de poluentes para o ar, a água ou o solo</a:t>
            </a:r>
            <a:r>
              <a:rPr lang="pt-PT" sz="1400" b="0" i="0" u="none" strike="noStrike" dirty="0">
                <a:solidFill>
                  <a:srgbClr val="000000"/>
                </a:solidFill>
                <a:effectLst/>
                <a:latin typeface="Arial" panose="020B0604020202020204" pitchFamily="34" charset="0"/>
                <a:cs typeface="Arial" panose="020B0604020202020204" pitchFamily="34" charset="0"/>
              </a:rPr>
              <a:t>; </a:t>
            </a:r>
            <a:r>
              <a:rPr lang="en-US" sz="1400" b="0" i="0" dirty="0">
                <a:solidFill>
                  <a:srgbClr val="000000"/>
                </a:solidFill>
                <a:effectLst/>
                <a:latin typeface="Arial" panose="020B0604020202020204" pitchFamily="34" charset="0"/>
                <a:cs typeface="Arial" panose="020B0604020202020204" pitchFamily="34" charset="0"/>
              </a:rPr>
              <a:t>​</a:t>
            </a:r>
          </a:p>
          <a:p>
            <a:pPr algn="l" rtl="0" fontAlgn="base">
              <a:buFont typeface="+mj-lt"/>
              <a:buAutoNum type="arabicPeriod" startAt="5"/>
            </a:pPr>
            <a:endParaRPr lang="pt-PT" sz="1400" b="0" i="0" dirty="0">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startAt="6"/>
            </a:pPr>
            <a:r>
              <a:rPr lang="pt-PT" sz="1400" b="0" i="0" u="none" strike="noStrike" dirty="0">
                <a:solidFill>
                  <a:srgbClr val="000000"/>
                </a:solidFill>
                <a:effectLst/>
                <a:latin typeface="Arial" panose="020B0604020202020204" pitchFamily="34" charset="0"/>
                <a:cs typeface="Arial" panose="020B0604020202020204" pitchFamily="34" charset="0"/>
              </a:rPr>
              <a:t>Considera-se que uma atividade prejudica significativamente </a:t>
            </a:r>
            <a:r>
              <a:rPr lang="pt-PT" sz="1400" b="0" i="1" u="none" strike="noStrike" dirty="0">
                <a:solidFill>
                  <a:srgbClr val="000000"/>
                </a:solidFill>
                <a:effectLst/>
                <a:latin typeface="Arial" panose="020B0604020202020204" pitchFamily="34" charset="0"/>
                <a:cs typeface="Arial" panose="020B0604020202020204" pitchFamily="34" charset="0"/>
              </a:rPr>
              <a:t>a proteção e o restauro da biodiversidade e dos ecossistemas</a:t>
            </a:r>
            <a:r>
              <a:rPr lang="pt-PT" sz="1400" b="0" i="0" u="none" strike="noStrike" dirty="0">
                <a:solidFill>
                  <a:srgbClr val="000000"/>
                </a:solidFill>
                <a:effectLst/>
                <a:latin typeface="Arial" panose="020B0604020202020204" pitchFamily="34" charset="0"/>
                <a:cs typeface="Arial" panose="020B0604020202020204" pitchFamily="34" charset="0"/>
              </a:rPr>
              <a:t>, se for </a:t>
            </a:r>
            <a:r>
              <a:rPr lang="pt-PT" sz="1400" b="1" i="0" u="none" strike="noStrike" dirty="0">
                <a:solidFill>
                  <a:srgbClr val="000000"/>
                </a:solidFill>
                <a:effectLst/>
                <a:latin typeface="Arial" panose="020B0604020202020204" pitchFamily="34" charset="0"/>
                <a:cs typeface="Arial" panose="020B0604020202020204" pitchFamily="34" charset="0"/>
              </a:rPr>
              <a:t>significativamente prejudicial para as boas condições e a resiliência dos ecossistemas ou para o estado de conservação dos </a:t>
            </a:r>
            <a:r>
              <a:rPr lang="pt-PT" sz="1400" b="1" i="1" u="none" strike="noStrike" dirty="0">
                <a:solidFill>
                  <a:srgbClr val="000000"/>
                </a:solidFill>
                <a:effectLst/>
                <a:latin typeface="Arial" panose="020B0604020202020204" pitchFamily="34" charset="0"/>
                <a:cs typeface="Arial" panose="020B0604020202020204" pitchFamily="34" charset="0"/>
              </a:rPr>
              <a:t>habitats </a:t>
            </a:r>
            <a:r>
              <a:rPr lang="pt-PT" sz="1400" b="1" i="0" u="none" strike="noStrike" dirty="0">
                <a:solidFill>
                  <a:srgbClr val="000000"/>
                </a:solidFill>
                <a:effectLst/>
                <a:latin typeface="Arial" panose="020B0604020202020204" pitchFamily="34" charset="0"/>
                <a:cs typeface="Arial" panose="020B0604020202020204" pitchFamily="34" charset="0"/>
              </a:rPr>
              <a:t>e das espécies</a:t>
            </a:r>
            <a:r>
              <a:rPr lang="pt-PT" sz="1400" b="0" i="0" u="none" strike="noStrike" dirty="0">
                <a:solidFill>
                  <a:srgbClr val="000000"/>
                </a:solidFill>
                <a:effectLst/>
                <a:latin typeface="Arial" panose="020B0604020202020204" pitchFamily="34" charset="0"/>
                <a:cs typeface="Arial" panose="020B0604020202020204" pitchFamily="34" charset="0"/>
              </a:rPr>
              <a:t>, incluindo os de interesse da União. </a:t>
            </a:r>
            <a:endParaRPr lang="pt-PT" sz="1400" b="0" i="0" dirty="0">
              <a:solidFill>
                <a:srgbClr val="000000"/>
              </a:solidFill>
              <a:effectLst/>
              <a:latin typeface="Arial" panose="020B0604020202020204" pitchFamily="34" charset="0"/>
              <a:cs typeface="Arial" panose="020B0604020202020204" pitchFamily="34" charset="0"/>
            </a:endParaRPr>
          </a:p>
          <a:p>
            <a:pPr algn="l" rtl="0" fontAlgn="base">
              <a:buFont typeface="+mj-lt"/>
              <a:buAutoNum type="arabicPeriod" startAt="3"/>
            </a:pPr>
            <a:endParaRPr lang="pt-PT" sz="1400" b="0" i="0" dirty="0">
              <a:solidFill>
                <a:srgbClr val="000000"/>
              </a:solidFill>
              <a:effectLst/>
              <a:latin typeface="Arial" panose="020B0604020202020204" pitchFamily="34" charset="0"/>
              <a:cs typeface="Arial" panose="020B0604020202020204" pitchFamily="34" charset="0"/>
            </a:endParaRPr>
          </a:p>
        </p:txBody>
      </p:sp>
      <p:sp>
        <p:nvSpPr>
          <p:cNvPr id="8" name="CaixaDeTexto 7">
            <a:extLst>
              <a:ext uri="{FF2B5EF4-FFF2-40B4-BE49-F238E27FC236}">
                <a16:creationId xmlns:a16="http://schemas.microsoft.com/office/drawing/2014/main" id="{73B8F9FA-310E-4F7B-6813-C41230720F9A}"/>
              </a:ext>
            </a:extLst>
          </p:cNvPr>
          <p:cNvSpPr txBox="1"/>
          <p:nvPr/>
        </p:nvSpPr>
        <p:spPr>
          <a:xfrm>
            <a:off x="521494" y="1057032"/>
            <a:ext cx="6100762" cy="307777"/>
          </a:xfrm>
          <a:prstGeom prst="rect">
            <a:avLst/>
          </a:prstGeom>
          <a:noFill/>
        </p:spPr>
        <p:txBody>
          <a:bodyPr wrap="square">
            <a:spAutoFit/>
          </a:bodyPr>
          <a:lstStyle/>
          <a:p>
            <a:r>
              <a:rPr lang="pt-PT" sz="1400" b="1" i="0" u="none" strike="noStrike" dirty="0">
                <a:solidFill>
                  <a:srgbClr val="2F83BC"/>
                </a:solidFill>
                <a:effectLst/>
                <a:latin typeface="Arial" panose="020B0604020202020204" pitchFamily="34" charset="0"/>
                <a:cs typeface="Arial" panose="020B0604020202020204" pitchFamily="34" charset="0"/>
              </a:rPr>
              <a:t>O que se entende por «não prejudicar significativamente»? </a:t>
            </a:r>
            <a:r>
              <a:rPr lang="pt-PT" sz="1400" b="0" i="0" dirty="0">
                <a:solidFill>
                  <a:srgbClr val="2F83BC"/>
                </a:solidFill>
                <a:effectLst/>
                <a:latin typeface="Arial" panose="020B0604020202020204" pitchFamily="34" charset="0"/>
                <a:cs typeface="Arial" panose="020B0604020202020204" pitchFamily="34" charset="0"/>
              </a:rPr>
              <a:t>​</a:t>
            </a:r>
            <a:endParaRPr lang="pt-PT" sz="1400" dirty="0">
              <a:solidFill>
                <a:srgbClr val="2F83BC"/>
              </a:solidFill>
              <a:latin typeface="Arial" panose="020B0604020202020204" pitchFamily="34" charset="0"/>
              <a:cs typeface="Arial" panose="020B0604020202020204" pitchFamily="34" charset="0"/>
            </a:endParaRPr>
          </a:p>
        </p:txBody>
      </p:sp>
      <p:sp>
        <p:nvSpPr>
          <p:cNvPr id="9" name="TextBox 17">
            <a:extLst>
              <a:ext uri="{FF2B5EF4-FFF2-40B4-BE49-F238E27FC236}">
                <a16:creationId xmlns:a16="http://schemas.microsoft.com/office/drawing/2014/main" id="{BF8E5CA9-3CE9-1373-BCE5-A67E034DF000}"/>
              </a:ext>
            </a:extLst>
          </p:cNvPr>
          <p:cNvSpPr txBox="1"/>
          <p:nvPr/>
        </p:nvSpPr>
        <p:spPr>
          <a:xfrm>
            <a:off x="245031" y="237308"/>
            <a:ext cx="9533427" cy="379399"/>
          </a:xfrm>
          <a:prstGeom prst="rect">
            <a:avLst/>
          </a:prstGeom>
        </p:spPr>
        <p:txBody>
          <a:bodyPr wrap="square" lIns="0" tIns="0" rIns="0" bIns="0" rtlCol="0" anchor="t">
            <a:spAutoFit/>
          </a:bodyPr>
          <a:lstStyle/>
          <a:p>
            <a:pPr>
              <a:lnSpc>
                <a:spcPts val="3080"/>
              </a:lnSpc>
            </a:pPr>
            <a:r>
              <a:rPr lang="pt-PT" sz="2400" b="1" spc="-100" dirty="0">
                <a:solidFill>
                  <a:srgbClr val="305387"/>
                </a:solidFill>
                <a:latin typeface="Montserrat Bold"/>
              </a:rPr>
              <a:t>Taxonomia – DNSH</a:t>
            </a:r>
          </a:p>
        </p:txBody>
      </p:sp>
    </p:spTree>
    <p:extLst>
      <p:ext uri="{BB962C8B-B14F-4D97-AF65-F5344CB8AC3E}">
        <p14:creationId xmlns:p14="http://schemas.microsoft.com/office/powerpoint/2010/main" val="3102009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a:extLst>
              <a:ext uri="{FF2B5EF4-FFF2-40B4-BE49-F238E27FC236}">
                <a16:creationId xmlns:a16="http://schemas.microsoft.com/office/drawing/2014/main" id="{892CB9A3-F4FA-6905-9277-802F2B3E3397}"/>
              </a:ext>
            </a:extLst>
          </p:cNvPr>
          <p:cNvSpPr txBox="1"/>
          <p:nvPr/>
        </p:nvSpPr>
        <p:spPr>
          <a:xfrm>
            <a:off x="245031" y="237308"/>
            <a:ext cx="9533427" cy="379399"/>
          </a:xfrm>
          <a:prstGeom prst="rect">
            <a:avLst/>
          </a:prstGeom>
        </p:spPr>
        <p:txBody>
          <a:bodyPr wrap="square" lIns="0" tIns="0" rIns="0" bIns="0" rtlCol="0" anchor="t">
            <a:spAutoFit/>
          </a:bodyPr>
          <a:lstStyle/>
          <a:p>
            <a:pPr>
              <a:lnSpc>
                <a:spcPts val="3080"/>
              </a:lnSpc>
            </a:pPr>
            <a:r>
              <a:rPr lang="pt-PT" sz="2400" b="1" spc="-100" dirty="0">
                <a:solidFill>
                  <a:srgbClr val="305387"/>
                </a:solidFill>
                <a:latin typeface="Montserrat Bold"/>
              </a:rPr>
              <a:t>Taxonomia – o desafio para as PMEs</a:t>
            </a:r>
          </a:p>
        </p:txBody>
      </p:sp>
      <p:sp>
        <p:nvSpPr>
          <p:cNvPr id="2" name="CaixaDeTexto 1">
            <a:extLst>
              <a:ext uri="{FF2B5EF4-FFF2-40B4-BE49-F238E27FC236}">
                <a16:creationId xmlns:a16="http://schemas.microsoft.com/office/drawing/2014/main" id="{CA5AAC32-8BF6-27F1-EA47-4962FCC8CEB7}"/>
              </a:ext>
            </a:extLst>
          </p:cNvPr>
          <p:cNvSpPr txBox="1"/>
          <p:nvPr/>
        </p:nvSpPr>
        <p:spPr>
          <a:xfrm>
            <a:off x="985837" y="1628775"/>
            <a:ext cx="10501313" cy="33547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pt-PT" sz="1800" dirty="0"/>
              <a:t>Promotores vão ter de justificar como o projeto não danifica significativamente o ambiente (e como é que contribui positivamente – </a:t>
            </a:r>
            <a:r>
              <a:rPr lang="pt-PT" sz="1800" dirty="0" err="1"/>
              <a:t>added</a:t>
            </a:r>
            <a:r>
              <a:rPr lang="pt-PT" sz="1800" dirty="0"/>
              <a:t> </a:t>
            </a:r>
            <a:r>
              <a:rPr lang="pt-PT" sz="1800" dirty="0" err="1"/>
              <a:t>value</a:t>
            </a:r>
            <a:r>
              <a:rPr lang="pt-PT" sz="1800" dirty="0"/>
              <a:t>)</a:t>
            </a:r>
          </a:p>
          <a:p>
            <a:pPr marL="285750" indent="-285750">
              <a:spcAft>
                <a:spcPts val="1200"/>
              </a:spcAft>
              <a:buFont typeface="Arial" panose="020B0604020202020204" pitchFamily="34" charset="0"/>
              <a:buChar char="•"/>
            </a:pPr>
            <a:r>
              <a:rPr lang="pt-PT" sz="1800" dirty="0"/>
              <a:t>Terão de consultar a Taxonomia e Atos delegados ver os critérios que necessitam ocorrer para tal</a:t>
            </a:r>
          </a:p>
          <a:p>
            <a:pPr marL="285750" indent="-285750">
              <a:spcAft>
                <a:spcPts val="1200"/>
              </a:spcAft>
              <a:buFont typeface="Arial" panose="020B0604020202020204" pitchFamily="34" charset="0"/>
              <a:buChar char="•"/>
            </a:pPr>
            <a:r>
              <a:rPr lang="pt-PT" sz="1800" dirty="0"/>
              <a:t>É um trabalha técnico mas fazível entre financeiros e engenheiros</a:t>
            </a:r>
          </a:p>
          <a:p>
            <a:pPr marL="285750" indent="-285750">
              <a:spcAft>
                <a:spcPts val="1200"/>
              </a:spcAft>
              <a:buFont typeface="Arial" panose="020B0604020202020204" pitchFamily="34" charset="0"/>
              <a:buChar char="•"/>
            </a:pPr>
            <a:r>
              <a:rPr lang="pt-PT" sz="1800" dirty="0"/>
              <a:t>Numa fase inicial as empresas precisam de ajuda para realizar estas análises e implementar processos (Inovação no processo)</a:t>
            </a:r>
          </a:p>
          <a:p>
            <a:pPr marL="285750" indent="-285750">
              <a:spcAft>
                <a:spcPts val="1200"/>
              </a:spcAft>
              <a:buFont typeface="Arial" panose="020B0604020202020204" pitchFamily="34" charset="0"/>
              <a:buChar char="•"/>
            </a:pPr>
            <a:r>
              <a:rPr lang="pt-PT" sz="1800" dirty="0"/>
              <a:t>É necessário apoiar as PME nesta fase inicial</a:t>
            </a:r>
          </a:p>
          <a:p>
            <a:pPr marL="285750" indent="-285750">
              <a:spcAft>
                <a:spcPts val="1200"/>
              </a:spcAft>
              <a:buFont typeface="Arial" panose="020B0604020202020204" pitchFamily="34" charset="0"/>
              <a:buChar char="•"/>
            </a:pPr>
            <a:r>
              <a:rPr lang="pt-PT" sz="1800" dirty="0"/>
              <a:t>Faz sentido desenvolver-se trabalho por atividade tipificada pois as exigências são iguais por atividade</a:t>
            </a:r>
          </a:p>
        </p:txBody>
      </p:sp>
    </p:spTree>
    <p:extLst>
      <p:ext uri="{BB962C8B-B14F-4D97-AF65-F5344CB8AC3E}">
        <p14:creationId xmlns:p14="http://schemas.microsoft.com/office/powerpoint/2010/main" val="3044816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5">
            <a:extLst>
              <a:ext uri="{FF2B5EF4-FFF2-40B4-BE49-F238E27FC236}">
                <a16:creationId xmlns:a16="http://schemas.microsoft.com/office/drawing/2014/main" id="{B51DB1B1-F6F5-B444-B56B-500F84E25385}"/>
              </a:ext>
            </a:extLst>
          </p:cNvPr>
          <p:cNvSpPr txBox="1"/>
          <p:nvPr/>
        </p:nvSpPr>
        <p:spPr>
          <a:xfrm>
            <a:off x="254000" y="138402"/>
            <a:ext cx="11379200" cy="369332"/>
          </a:xfrm>
          <a:prstGeom prst="rect">
            <a:avLst/>
          </a:prstGeom>
        </p:spPr>
        <p:txBody>
          <a:bodyPr wrap="square" lIns="0" tIns="0" rIns="0" bIns="0" rtlCol="0" anchor="t">
            <a:spAutoFit/>
          </a:bodyPr>
          <a:lstStyle/>
          <a:p>
            <a:r>
              <a:rPr lang="en-US" sz="2400" b="1" spc="-100" dirty="0" err="1">
                <a:solidFill>
                  <a:srgbClr val="305387"/>
                </a:solidFill>
                <a:latin typeface="Montserrat Bold"/>
                <a:sym typeface="Montserrat Bold"/>
              </a:rPr>
              <a:t>Será</a:t>
            </a:r>
            <a:r>
              <a:rPr lang="en-US" sz="2400" b="1" spc="-100" dirty="0">
                <a:solidFill>
                  <a:srgbClr val="305387"/>
                </a:solidFill>
                <a:latin typeface="Montserrat Bold"/>
                <a:sym typeface="Montserrat Bold"/>
              </a:rPr>
              <a:t> </a:t>
            </a:r>
            <a:r>
              <a:rPr lang="en-US" sz="2400" b="1" spc="-100" dirty="0" err="1">
                <a:solidFill>
                  <a:srgbClr val="305387"/>
                </a:solidFill>
                <a:latin typeface="Montserrat Bold"/>
                <a:sym typeface="Montserrat Bold"/>
              </a:rPr>
              <a:t>tudo</a:t>
            </a:r>
            <a:r>
              <a:rPr lang="en-US" sz="2400" b="1" spc="-100" dirty="0">
                <a:solidFill>
                  <a:srgbClr val="305387"/>
                </a:solidFill>
                <a:latin typeface="Montserrat Bold"/>
                <a:sym typeface="Montserrat Bold"/>
              </a:rPr>
              <a:t> </a:t>
            </a:r>
            <a:r>
              <a:rPr lang="en-US" sz="2400" b="1" spc="-100" dirty="0" err="1">
                <a:solidFill>
                  <a:srgbClr val="305387"/>
                </a:solidFill>
                <a:latin typeface="Montserrat Bold"/>
                <a:sym typeface="Montserrat Bold"/>
              </a:rPr>
              <a:t>isto</a:t>
            </a:r>
            <a:r>
              <a:rPr lang="en-US" sz="2400" b="1" spc="-100" dirty="0">
                <a:solidFill>
                  <a:srgbClr val="305387"/>
                </a:solidFill>
                <a:latin typeface="Montserrat Bold"/>
                <a:sym typeface="Montserrat Bold"/>
              </a:rPr>
              <a:t> </a:t>
            </a:r>
            <a:r>
              <a:rPr lang="en-US" sz="2400" b="1" spc="-100" dirty="0" err="1">
                <a:solidFill>
                  <a:srgbClr val="305387"/>
                </a:solidFill>
                <a:latin typeface="Montserrat Bold"/>
                <a:sym typeface="Montserrat Bold"/>
              </a:rPr>
              <a:t>demasiado</a:t>
            </a:r>
            <a:r>
              <a:rPr lang="en-US" sz="2400" b="1" spc="-100" dirty="0">
                <a:solidFill>
                  <a:srgbClr val="305387"/>
                </a:solidFill>
                <a:latin typeface="Montserrat Bold"/>
                <a:sym typeface="Montserrat Bold"/>
              </a:rPr>
              <a:t> “</a:t>
            </a:r>
            <a:r>
              <a:rPr lang="en-US" sz="2400" b="1" spc="-100" dirty="0" err="1">
                <a:solidFill>
                  <a:srgbClr val="305387"/>
                </a:solidFill>
                <a:latin typeface="Montserrat Bold"/>
                <a:sym typeface="Montserrat Bold"/>
              </a:rPr>
              <a:t>transcendente</a:t>
            </a:r>
            <a:r>
              <a:rPr lang="en-US" sz="2400" b="1" spc="-100" dirty="0">
                <a:solidFill>
                  <a:srgbClr val="305387"/>
                </a:solidFill>
                <a:latin typeface="Montserrat Bold"/>
                <a:sym typeface="Montserrat Bold"/>
              </a:rPr>
              <a:t>”?</a:t>
            </a:r>
          </a:p>
        </p:txBody>
      </p:sp>
      <p:sp>
        <p:nvSpPr>
          <p:cNvPr id="4" name="Espaço Reservado para Número de Slide 3">
            <a:extLst>
              <a:ext uri="{FF2B5EF4-FFF2-40B4-BE49-F238E27FC236}">
                <a16:creationId xmlns:a16="http://schemas.microsoft.com/office/drawing/2014/main" id="{ACA23952-2D1C-4D41-B846-4EA56A2D9EC6}"/>
              </a:ext>
            </a:extLst>
          </p:cNvPr>
          <p:cNvSpPr>
            <a:spLocks noGrp="1"/>
          </p:cNvSpPr>
          <p:nvPr>
            <p:ph type="sldNum" sz="quarter" idx="12"/>
          </p:nvPr>
        </p:nvSpPr>
        <p:spPr/>
        <p:txBody>
          <a:bodyPr/>
          <a:lstStyle/>
          <a:p>
            <a:fld id="{B6F15528-21DE-4FAA-801E-634DDDAF4B2B}" type="slidenum">
              <a:rPr lang="en-US" smtClean="0"/>
              <a:pPr/>
              <a:t>24</a:t>
            </a:fld>
            <a:endParaRPr lang="en-US"/>
          </a:p>
        </p:txBody>
      </p:sp>
      <p:pic>
        <p:nvPicPr>
          <p:cNvPr id="2" name="Imagem 1">
            <a:extLst>
              <a:ext uri="{FF2B5EF4-FFF2-40B4-BE49-F238E27FC236}">
                <a16:creationId xmlns:a16="http://schemas.microsoft.com/office/drawing/2014/main" id="{9E3E537D-B9B3-A70B-F503-861EB02AE8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751" y="1044196"/>
            <a:ext cx="10706469" cy="5056801"/>
          </a:xfrm>
          <a:prstGeom prst="rect">
            <a:avLst/>
          </a:prstGeom>
          <a:solidFill>
            <a:srgbClr val="00649A"/>
          </a:solidFill>
          <a:ln>
            <a:solidFill>
              <a:srgbClr val="00649A"/>
            </a:solidFill>
          </a:ln>
        </p:spPr>
      </p:pic>
      <p:sp>
        <p:nvSpPr>
          <p:cNvPr id="5" name="CaixaDeTexto 4">
            <a:extLst>
              <a:ext uri="{FF2B5EF4-FFF2-40B4-BE49-F238E27FC236}">
                <a16:creationId xmlns:a16="http://schemas.microsoft.com/office/drawing/2014/main" id="{2DD3958E-C396-2D6B-277B-B368FD770004}"/>
              </a:ext>
            </a:extLst>
          </p:cNvPr>
          <p:cNvSpPr txBox="1"/>
          <p:nvPr/>
        </p:nvSpPr>
        <p:spPr>
          <a:xfrm>
            <a:off x="524505" y="6215747"/>
            <a:ext cx="7812848" cy="248209"/>
          </a:xfrm>
          <a:prstGeom prst="rect">
            <a:avLst/>
          </a:prstGeom>
          <a:noFill/>
        </p:spPr>
        <p:txBody>
          <a:bodyPr wrap="square" rtlCol="0">
            <a:spAutoFit/>
          </a:bodyPr>
          <a:lstStyle/>
          <a:p>
            <a:r>
              <a:rPr lang="pt-PT" b="1" dirty="0" err="1">
                <a:solidFill>
                  <a:srgbClr val="00649A"/>
                </a:solidFill>
                <a:latin typeface="Roboto" panose="02000000000000000000" pitchFamily="2" charset="0"/>
                <a:ea typeface="Roboto" panose="02000000000000000000" pitchFamily="2" charset="0"/>
              </a:rPr>
              <a:t>The</a:t>
            </a:r>
            <a:r>
              <a:rPr lang="pt-PT" b="1" dirty="0">
                <a:solidFill>
                  <a:srgbClr val="00649A"/>
                </a:solidFill>
                <a:latin typeface="Roboto" panose="02000000000000000000" pitchFamily="2" charset="0"/>
                <a:ea typeface="Roboto" panose="02000000000000000000" pitchFamily="2" charset="0"/>
              </a:rPr>
              <a:t> Network for </a:t>
            </a:r>
            <a:r>
              <a:rPr lang="pt-PT" b="1" dirty="0" err="1">
                <a:solidFill>
                  <a:srgbClr val="00649A"/>
                </a:solidFill>
                <a:latin typeface="Roboto" panose="02000000000000000000" pitchFamily="2" charset="0"/>
                <a:ea typeface="Roboto" panose="02000000000000000000" pitchFamily="2" charset="0"/>
              </a:rPr>
              <a:t>Greening</a:t>
            </a:r>
            <a:r>
              <a:rPr lang="pt-PT" b="1" dirty="0">
                <a:solidFill>
                  <a:srgbClr val="00649A"/>
                </a:solidFill>
                <a:latin typeface="Roboto" panose="02000000000000000000" pitchFamily="2" charset="0"/>
                <a:ea typeface="Roboto" panose="02000000000000000000" pitchFamily="2" charset="0"/>
              </a:rPr>
              <a:t> </a:t>
            </a:r>
            <a:r>
              <a:rPr lang="pt-PT" b="1" dirty="0" err="1">
                <a:solidFill>
                  <a:srgbClr val="00649A"/>
                </a:solidFill>
                <a:latin typeface="Roboto" panose="02000000000000000000" pitchFamily="2" charset="0"/>
                <a:ea typeface="Roboto" panose="02000000000000000000" pitchFamily="2" charset="0"/>
              </a:rPr>
              <a:t>the</a:t>
            </a:r>
            <a:r>
              <a:rPr lang="pt-PT" b="1" dirty="0">
                <a:solidFill>
                  <a:srgbClr val="00649A"/>
                </a:solidFill>
                <a:latin typeface="Roboto" panose="02000000000000000000" pitchFamily="2" charset="0"/>
                <a:ea typeface="Roboto" panose="02000000000000000000" pitchFamily="2" charset="0"/>
              </a:rPr>
              <a:t> Financial </a:t>
            </a:r>
            <a:r>
              <a:rPr lang="pt-PT" b="1" dirty="0" err="1">
                <a:solidFill>
                  <a:srgbClr val="00649A"/>
                </a:solidFill>
                <a:latin typeface="Roboto" panose="02000000000000000000" pitchFamily="2" charset="0"/>
                <a:ea typeface="Roboto" panose="02000000000000000000" pitchFamily="2" charset="0"/>
              </a:rPr>
              <a:t>System</a:t>
            </a:r>
            <a:endParaRPr lang="pt-PT" b="1" dirty="0">
              <a:solidFill>
                <a:srgbClr val="00649A"/>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1692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What Is the Prisoner's Dilemma and How Does It Work?">
            <a:extLst>
              <a:ext uri="{FF2B5EF4-FFF2-40B4-BE49-F238E27FC236}">
                <a16:creationId xmlns:a16="http://schemas.microsoft.com/office/drawing/2014/main" id="{1EA3FF15-B4D7-1F19-BBC1-E629ECA9BA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92" b="605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675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m 1" descr="Uma imagem com texto, pessoa, homem&#10;&#10;Descrição gerada automaticamente">
            <a:extLst>
              <a:ext uri="{FF2B5EF4-FFF2-40B4-BE49-F238E27FC236}">
                <a16:creationId xmlns:a16="http://schemas.microsoft.com/office/drawing/2014/main" id="{87379E0A-D832-6B94-53DF-87D20D15F5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0164" y="457200"/>
            <a:ext cx="6111671" cy="5943600"/>
          </a:xfrm>
          <a:prstGeom prst="rect">
            <a:avLst/>
          </a:prstGeom>
        </p:spPr>
      </p:pic>
    </p:spTree>
    <p:extLst>
      <p:ext uri="{BB962C8B-B14F-4D97-AF65-F5344CB8AC3E}">
        <p14:creationId xmlns:p14="http://schemas.microsoft.com/office/powerpoint/2010/main" val="116879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517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Uma imagem com texto&#10;&#10;Descrição gerada automaticamente">
            <a:extLst>
              <a:ext uri="{FF2B5EF4-FFF2-40B4-BE49-F238E27FC236}">
                <a16:creationId xmlns:a16="http://schemas.microsoft.com/office/drawing/2014/main" id="{C207E977-B168-1465-742F-843413993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59" y="1203621"/>
            <a:ext cx="2781372" cy="4450194"/>
          </a:xfrm>
          <a:prstGeom prst="rect">
            <a:avLst/>
          </a:prstGeom>
        </p:spPr>
      </p:pic>
      <p:sp>
        <p:nvSpPr>
          <p:cNvPr id="16" name="Rectangle 15">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descr="Uma imagem com texto, logótipo&#10;&#10;Descrição gerada automaticamente">
            <a:extLst>
              <a:ext uri="{FF2B5EF4-FFF2-40B4-BE49-F238E27FC236}">
                <a16:creationId xmlns:a16="http://schemas.microsoft.com/office/drawing/2014/main" id="{478AB4E5-AEF4-7A27-5593-69E63578E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567" y="1183586"/>
            <a:ext cx="2941124" cy="4490265"/>
          </a:xfrm>
          <a:prstGeom prst="rect">
            <a:avLst/>
          </a:prstGeom>
        </p:spPr>
      </p:pic>
      <p:sp>
        <p:nvSpPr>
          <p:cNvPr id="18" name="Rectangle 17">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ultimédia Online 6" descr="B Corp Anthem - B The Change">
            <a:hlinkClick r:id="" action="ppaction://media"/>
            <a:extLst>
              <a:ext uri="{FF2B5EF4-FFF2-40B4-BE49-F238E27FC236}">
                <a16:creationId xmlns:a16="http://schemas.microsoft.com/office/drawing/2014/main" id="{07EDCBA3-DC5C-49C0-287A-15CA1BB4804E}"/>
              </a:ext>
            </a:extLst>
          </p:cNvPr>
          <p:cNvPicPr>
            <a:picLocks noRot="1" noChangeAspect="1"/>
          </p:cNvPicPr>
          <p:nvPr>
            <a:videoFile r:link="rId1"/>
          </p:nvPr>
        </p:nvPicPr>
        <p:blipFill>
          <a:blip r:embed="rId6"/>
          <a:stretch>
            <a:fillRect/>
          </a:stretch>
        </p:blipFill>
        <p:spPr>
          <a:xfrm>
            <a:off x="8129873" y="993998"/>
            <a:ext cx="3255829" cy="1839543"/>
          </a:xfrm>
          <a:prstGeom prst="rect">
            <a:avLst/>
          </a:prstGeom>
        </p:spPr>
      </p:pic>
      <p:sp>
        <p:nvSpPr>
          <p:cNvPr id="20" name="Rectangle 19">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ultimédia Online 5" descr="B Corp Movement: Transforming the global economy to benefit all people, communities, and the planet">
            <a:hlinkClick r:id="" action="ppaction://media"/>
            <a:extLst>
              <a:ext uri="{FF2B5EF4-FFF2-40B4-BE49-F238E27FC236}">
                <a16:creationId xmlns:a16="http://schemas.microsoft.com/office/drawing/2014/main" id="{F68AA1EC-86AB-4D9E-ABB9-61451AF530C2}"/>
              </a:ext>
            </a:extLst>
          </p:cNvPr>
          <p:cNvPicPr>
            <a:picLocks noRot="1" noChangeAspect="1"/>
          </p:cNvPicPr>
          <p:nvPr>
            <a:videoFile r:link="rId2"/>
          </p:nvPr>
        </p:nvPicPr>
        <p:blipFill>
          <a:blip r:embed="rId7"/>
          <a:stretch>
            <a:fillRect/>
          </a:stretch>
        </p:blipFill>
        <p:spPr>
          <a:xfrm>
            <a:off x="8129873" y="4023134"/>
            <a:ext cx="3255829" cy="1839543"/>
          </a:xfrm>
          <a:prstGeom prst="rect">
            <a:avLst/>
          </a:prstGeom>
        </p:spPr>
      </p:pic>
    </p:spTree>
    <p:extLst>
      <p:ext uri="{BB962C8B-B14F-4D97-AF65-F5344CB8AC3E}">
        <p14:creationId xmlns:p14="http://schemas.microsoft.com/office/powerpoint/2010/main" val="15104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ultimédia Online 2" descr="Nature Is Speaking – Julia Roberts is Mother Nature | Conservation International (CI)">
            <a:hlinkClick r:id="" action="ppaction://media"/>
            <a:extLst>
              <a:ext uri="{FF2B5EF4-FFF2-40B4-BE49-F238E27FC236}">
                <a16:creationId xmlns:a16="http://schemas.microsoft.com/office/drawing/2014/main" id="{A4C04695-9E4F-271F-5ADA-90D47A15891E}"/>
              </a:ext>
            </a:extLst>
          </p:cNvPr>
          <p:cNvPicPr>
            <a:picLocks noRot="1" noChangeAspect="1"/>
          </p:cNvPicPr>
          <p:nvPr>
            <a:videoFile r:link="rId1"/>
          </p:nvPr>
        </p:nvPicPr>
        <p:blipFill>
          <a:blip r:embed="rId3"/>
          <a:stretch>
            <a:fillRect/>
          </a:stretch>
        </p:blipFill>
        <p:spPr>
          <a:xfrm>
            <a:off x="836177" y="457200"/>
            <a:ext cx="10519646" cy="5943600"/>
          </a:xfrm>
          <a:prstGeom prst="rect">
            <a:avLst/>
          </a:prstGeom>
        </p:spPr>
      </p:pic>
      <p:sp>
        <p:nvSpPr>
          <p:cNvPr id="2" name="Marcador de Posição do Número do Diapositivo 1">
            <a:extLst>
              <a:ext uri="{FF2B5EF4-FFF2-40B4-BE49-F238E27FC236}">
                <a16:creationId xmlns:a16="http://schemas.microsoft.com/office/drawing/2014/main" id="{3DDAA032-D2AF-B3C8-21FA-BDB483368A84}"/>
              </a:ext>
            </a:extLst>
          </p:cNvPr>
          <p:cNvSpPr>
            <a:spLocks noGrp="1"/>
          </p:cNvSpPr>
          <p:nvPr>
            <p:ph type="sldNum" sz="quarter" idx="12"/>
          </p:nvPr>
        </p:nvSpPr>
        <p:spPr>
          <a:xfrm>
            <a:off x="11704320" y="6455664"/>
            <a:ext cx="448056" cy="365125"/>
          </a:xfrm>
        </p:spPr>
        <p:txBody>
          <a:bodyPr>
            <a:normAutofit/>
          </a:bodyPr>
          <a:lstStyle/>
          <a:p>
            <a:pPr>
              <a:spcAft>
                <a:spcPts val="600"/>
              </a:spcAft>
            </a:pPr>
            <a:fld id="{8DA6B9A0-1DDE-41F1-B4DD-4D560AEFB6F1}" type="slidenum">
              <a:rPr lang="pt-PT" sz="1100">
                <a:solidFill>
                  <a:srgbClr val="FFFFFF"/>
                </a:solidFill>
              </a:rPr>
              <a:pPr>
                <a:spcAft>
                  <a:spcPts val="600"/>
                </a:spcAft>
              </a:pPr>
              <a:t>28</a:t>
            </a:fld>
            <a:endParaRPr lang="pt-PT" sz="1100">
              <a:solidFill>
                <a:srgbClr val="FFFFFF"/>
              </a:solidFill>
            </a:endParaRPr>
          </a:p>
        </p:txBody>
      </p:sp>
    </p:spTree>
    <p:extLst>
      <p:ext uri="{BB962C8B-B14F-4D97-AF65-F5344CB8AC3E}">
        <p14:creationId xmlns:p14="http://schemas.microsoft.com/office/powerpoint/2010/main" val="27214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Número do Diapositivo 1">
            <a:extLst>
              <a:ext uri="{FF2B5EF4-FFF2-40B4-BE49-F238E27FC236}">
                <a16:creationId xmlns:a16="http://schemas.microsoft.com/office/drawing/2014/main" id="{B697F2A8-BBF9-3C47-9F43-E45510DAE7E3}"/>
              </a:ext>
            </a:extLst>
          </p:cNvPr>
          <p:cNvSpPr>
            <a:spLocks noGrp="1"/>
          </p:cNvSpPr>
          <p:nvPr>
            <p:ph type="sldNum" sz="quarter" idx="4294967295"/>
          </p:nvPr>
        </p:nvSpPr>
        <p:spPr>
          <a:xfrm>
            <a:off x="10668000" y="6527800"/>
            <a:ext cx="1422400" cy="243417"/>
          </a:xfrm>
          <a:prstGeom prst="rect">
            <a:avLst/>
          </a:prstGeom>
        </p:spPr>
        <p:txBody>
          <a:bodyPr/>
          <a:ls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a:t>
            </a:fld>
            <a:endParaRPr lang="pt-PT"/>
          </a:p>
        </p:txBody>
      </p:sp>
      <p:pic>
        <p:nvPicPr>
          <p:cNvPr id="1026" name="Picture 2" descr="U.N. Head: Multilateral System Can Stop Climate Change | Time">
            <a:extLst>
              <a:ext uri="{FF2B5EF4-FFF2-40B4-BE49-F238E27FC236}">
                <a16:creationId xmlns:a16="http://schemas.microsoft.com/office/drawing/2014/main" id="{CD54AD1F-37D1-77EF-BF09-5FDC0D3301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095" y="689777"/>
            <a:ext cx="4258739" cy="567656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43E4FD50-74BF-A6AA-7233-52E448B09CEC}"/>
              </a:ext>
            </a:extLst>
          </p:cNvPr>
          <p:cNvSpPr/>
          <p:nvPr/>
        </p:nvSpPr>
        <p:spPr>
          <a:xfrm>
            <a:off x="0" y="1"/>
            <a:ext cx="12192000" cy="646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b="1" spc="-100" dirty="0">
                <a:solidFill>
                  <a:srgbClr val="305387"/>
                </a:solidFill>
                <a:latin typeface="Montserrat Bold"/>
              </a:rPr>
              <a:t>Como resultado, a temperatura aumentou ... e a zona de segurança é +1,5C</a:t>
            </a:r>
          </a:p>
        </p:txBody>
      </p:sp>
      <p:sp>
        <p:nvSpPr>
          <p:cNvPr id="4" name="CaixaDeTexto 3">
            <a:extLst>
              <a:ext uri="{FF2B5EF4-FFF2-40B4-BE49-F238E27FC236}">
                <a16:creationId xmlns:a16="http://schemas.microsoft.com/office/drawing/2014/main" id="{D5C59EE6-E622-F69C-B794-BBE1BD03CFF6}"/>
              </a:ext>
            </a:extLst>
          </p:cNvPr>
          <p:cNvSpPr txBox="1"/>
          <p:nvPr/>
        </p:nvSpPr>
        <p:spPr>
          <a:xfrm>
            <a:off x="4429772" y="4860420"/>
            <a:ext cx="7374302" cy="1446550"/>
          </a:xfrm>
          <a:prstGeom prst="rect">
            <a:avLst/>
          </a:prstGeom>
          <a:solidFill>
            <a:schemeClr val="accent1">
              <a:lumMod val="20000"/>
              <a:lumOff val="80000"/>
            </a:schemeClr>
          </a:solidFill>
          <a:ln>
            <a:noFill/>
          </a:ln>
        </p:spPr>
        <p:txBody>
          <a:bodyPr wrap="square" rtlCol="0">
            <a:spAutoFit/>
          </a:bodyPr>
          <a:lstStyle/>
          <a:p>
            <a:endParaRPr lang="pt-PT" sz="2000" b="1" dirty="0">
              <a:solidFill>
                <a:srgbClr val="0089C3"/>
              </a:solidFill>
              <a:latin typeface="Roboto" panose="02000000000000000000" pitchFamily="2" charset="0"/>
              <a:ea typeface="Roboto" panose="02000000000000000000" pitchFamily="2" charset="0"/>
            </a:endParaRPr>
          </a:p>
          <a:p>
            <a:r>
              <a:rPr lang="pt-PT" sz="2800" b="1" dirty="0">
                <a:solidFill>
                  <a:srgbClr val="0089C3"/>
                </a:solidFill>
                <a:latin typeface="Roboto" panose="02000000000000000000" pitchFamily="2" charset="0"/>
                <a:ea typeface="Roboto" panose="02000000000000000000" pitchFamily="2" charset="0"/>
              </a:rPr>
              <a:t>Safe Zone: Max + 1,5 </a:t>
            </a:r>
            <a:r>
              <a:rPr lang="pt-PT" sz="2800" b="1" dirty="0" err="1">
                <a:solidFill>
                  <a:srgbClr val="0089C3"/>
                </a:solidFill>
                <a:latin typeface="Roboto" panose="02000000000000000000" pitchFamily="2" charset="0"/>
                <a:ea typeface="Roboto" panose="02000000000000000000" pitchFamily="2" charset="0"/>
              </a:rPr>
              <a:t>ºC</a:t>
            </a:r>
            <a:endParaRPr lang="pt-PT" sz="2800" b="1" dirty="0">
              <a:solidFill>
                <a:srgbClr val="0089C3"/>
              </a:solidFill>
              <a:latin typeface="Roboto" panose="02000000000000000000" pitchFamily="2" charset="0"/>
              <a:ea typeface="Roboto" panose="02000000000000000000" pitchFamily="2" charset="0"/>
            </a:endParaRPr>
          </a:p>
          <a:p>
            <a:endParaRPr lang="pt-PT" sz="2000" b="1" dirty="0">
              <a:solidFill>
                <a:srgbClr val="0089C3"/>
              </a:solidFill>
              <a:latin typeface="Roboto" panose="02000000000000000000" pitchFamily="2" charset="0"/>
              <a:ea typeface="Roboto" panose="02000000000000000000" pitchFamily="2" charset="0"/>
            </a:endParaRPr>
          </a:p>
          <a:p>
            <a:r>
              <a:rPr lang="pt-PT" sz="2000" b="1" dirty="0">
                <a:solidFill>
                  <a:srgbClr val="0089C3"/>
                </a:solidFill>
                <a:latin typeface="Roboto" panose="02000000000000000000" pitchFamily="2" charset="0"/>
                <a:ea typeface="Roboto" panose="02000000000000000000" pitchFamily="2" charset="0"/>
              </a:rPr>
              <a:t>Hoje: + 1,3ºC no Mundo       1,5ºC Mediterrâneo</a:t>
            </a:r>
          </a:p>
        </p:txBody>
      </p:sp>
      <p:pic>
        <p:nvPicPr>
          <p:cNvPr id="14" name="Imagem 13">
            <a:extLst>
              <a:ext uri="{FF2B5EF4-FFF2-40B4-BE49-F238E27FC236}">
                <a16:creationId xmlns:a16="http://schemas.microsoft.com/office/drawing/2014/main" id="{DE2211DD-176C-4715-773E-E501905151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3408" y="646016"/>
            <a:ext cx="7406853" cy="4521858"/>
          </a:xfrm>
          <a:prstGeom prst="rect">
            <a:avLst/>
          </a:prstGeom>
        </p:spPr>
      </p:pic>
    </p:spTree>
    <p:extLst>
      <p:ext uri="{BB962C8B-B14F-4D97-AF65-F5344CB8AC3E}">
        <p14:creationId xmlns:p14="http://schemas.microsoft.com/office/powerpoint/2010/main" val="1620355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m" descr="Imagem"/>
          <p:cNvPicPr>
            <a:picLocks noChangeAspect="1"/>
          </p:cNvPicPr>
          <p:nvPr/>
        </p:nvPicPr>
        <p:blipFill>
          <a:blip r:embed="rId3"/>
          <a:stretch>
            <a:fillRect/>
          </a:stretch>
        </p:blipFill>
        <p:spPr>
          <a:xfrm>
            <a:off x="0" y="-834942"/>
            <a:ext cx="15533186" cy="8527884"/>
          </a:xfrm>
          <a:prstGeom prst="rect">
            <a:avLst/>
          </a:prstGeom>
          <a:ln w="12700">
            <a:miter lim="400000"/>
          </a:ln>
        </p:spPr>
      </p:pic>
      <p:pic>
        <p:nvPicPr>
          <p:cNvPr id="167" name="Imagem" descr="Imagem"/>
          <p:cNvPicPr>
            <a:picLocks noChangeAspect="1"/>
          </p:cNvPicPr>
          <p:nvPr/>
        </p:nvPicPr>
        <p:blipFill>
          <a:blip r:embed="rId4"/>
          <a:stretch>
            <a:fillRect/>
          </a:stretch>
        </p:blipFill>
        <p:spPr>
          <a:xfrm>
            <a:off x="11141359" y="304662"/>
            <a:ext cx="695261" cy="636322"/>
          </a:xfrm>
          <a:prstGeom prst="rect">
            <a:avLst/>
          </a:prstGeom>
          <a:ln w="12700">
            <a:miter lim="400000"/>
          </a:ln>
        </p:spPr>
      </p:pic>
      <p:pic>
        <p:nvPicPr>
          <p:cNvPr id="168" name="Imagem" descr="Imagem"/>
          <p:cNvPicPr>
            <a:picLocks noChangeAspect="1"/>
          </p:cNvPicPr>
          <p:nvPr/>
        </p:nvPicPr>
        <p:blipFill>
          <a:blip r:embed="rId5"/>
          <a:stretch>
            <a:fillRect/>
          </a:stretch>
        </p:blipFill>
        <p:spPr>
          <a:xfrm>
            <a:off x="1839237" y="3990825"/>
            <a:ext cx="3444052" cy="1057549"/>
          </a:xfrm>
          <a:prstGeom prst="rect">
            <a:avLst/>
          </a:prstGeom>
          <a:ln w="12700">
            <a:miter lim="400000"/>
          </a:ln>
        </p:spPr>
      </p:pic>
      <p:sp>
        <p:nvSpPr>
          <p:cNvPr id="165" name="Title 29"/>
          <p:cNvSpPr txBox="1"/>
          <p:nvPr/>
        </p:nvSpPr>
        <p:spPr>
          <a:xfrm>
            <a:off x="2906090" y="4707576"/>
            <a:ext cx="5250358" cy="536459"/>
          </a:xfrm>
          <a:prstGeom prst="rect">
            <a:avLst/>
          </a:prstGeom>
          <a:ln w="12700">
            <a:miter lim="400000"/>
          </a:ln>
          <a:effectLst>
            <a:outerShdw blurRad="762000" dist="381000" dir="54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667452">
              <a:lnSpc>
                <a:spcPct val="50000"/>
              </a:lnSpc>
              <a:spcBef>
                <a:spcPts val="0"/>
              </a:spcBef>
              <a:defRPr sz="2701" spc="-22">
                <a:solidFill>
                  <a:srgbClr val="322F5D"/>
                </a:solidFill>
                <a:latin typeface="Montserrat Medium"/>
                <a:ea typeface="Montserrat Medium"/>
                <a:cs typeface="Montserrat Medium"/>
                <a:sym typeface="Montserrat Medium"/>
              </a:defRPr>
            </a:lvl1pPr>
          </a:lstStyle>
          <a:p>
            <a:endParaRPr sz="1600" dirty="0"/>
          </a:p>
        </p:txBody>
      </p:sp>
      <p:sp>
        <p:nvSpPr>
          <p:cNvPr id="6" name="Retângulo 5">
            <a:extLst>
              <a:ext uri="{FF2B5EF4-FFF2-40B4-BE49-F238E27FC236}">
                <a16:creationId xmlns:a16="http://schemas.microsoft.com/office/drawing/2014/main" id="{F58CC22F-5C82-47CB-2D7D-BB7378C0F526}"/>
              </a:ext>
            </a:extLst>
          </p:cNvPr>
          <p:cNvSpPr/>
          <p:nvPr/>
        </p:nvSpPr>
        <p:spPr>
          <a:xfrm>
            <a:off x="3138756" y="5140979"/>
            <a:ext cx="4289065" cy="1131848"/>
          </a:xfrm>
          <a:prstGeom prst="rect">
            <a:avLst/>
          </a:prstGeom>
        </p:spPr>
        <p:txBody>
          <a:bodyPr wrap="square">
            <a:spAutoFit/>
          </a:bodyPr>
          <a:lstStyle/>
          <a:p>
            <a:pPr defTabSz="342902">
              <a:lnSpc>
                <a:spcPct val="150000"/>
              </a:lnSpc>
              <a:defRPr/>
            </a:pPr>
            <a:r>
              <a:rPr lang="pt-PT" sz="2400" b="1" dirty="0" err="1">
                <a:solidFill>
                  <a:srgbClr val="0070C0"/>
                </a:solidFill>
                <a:latin typeface="Arial" panose="020B0604020202020204" pitchFamily="34" charset="0"/>
                <a:cs typeface="Arial" panose="020B0604020202020204" pitchFamily="34" charset="0"/>
              </a:rPr>
              <a:t>www.systemic.pt</a:t>
            </a:r>
            <a:endParaRPr lang="pt-PT" sz="2400" dirty="0">
              <a:solidFill>
                <a:srgbClr val="0070C0"/>
              </a:solidFill>
              <a:latin typeface="Arial" panose="020B0604020202020204" pitchFamily="34" charset="0"/>
              <a:cs typeface="Arial" panose="020B0604020202020204" pitchFamily="34" charset="0"/>
            </a:endParaRPr>
          </a:p>
          <a:p>
            <a:pPr defTabSz="342902">
              <a:lnSpc>
                <a:spcPct val="150000"/>
              </a:lnSpc>
              <a:defRPr/>
            </a:pPr>
            <a:endParaRPr lang="pt-PT" sz="24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14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18922B2-42CE-C84D-AF46-47342799C5E8}"/>
              </a:ext>
            </a:extLst>
          </p:cNvPr>
          <p:cNvSpPr/>
          <p:nvPr/>
        </p:nvSpPr>
        <p:spPr>
          <a:xfrm>
            <a:off x="620817" y="1072312"/>
            <a:ext cx="10950365" cy="2123658"/>
          </a:xfrm>
          <a:prstGeom prst="rect">
            <a:avLst/>
          </a:prstGeom>
        </p:spPr>
        <p:txBody>
          <a:bodyPr wrap="square">
            <a:spAutoFit/>
          </a:bodyPr>
          <a:lstStyle/>
          <a:p>
            <a:r>
              <a:rPr lang="pt-PT" sz="2400" dirty="0">
                <a:ea typeface="Calibri" panose="020F0502020204030204" pitchFamily="34" charset="0"/>
                <a:cs typeface="Calibri" panose="020F0502020204030204" pitchFamily="34" charset="0"/>
              </a:rPr>
              <a:t>“D</a:t>
            </a:r>
            <a:r>
              <a:rPr lang="pt-PT" sz="2400" i="1" dirty="0">
                <a:ea typeface="Calibri" panose="020F0502020204030204" pitchFamily="34" charset="0"/>
                <a:cs typeface="Calibri" panose="020F0502020204030204" pitchFamily="34" charset="0"/>
              </a:rPr>
              <a:t>esde 1980 o número registado de perdas relacionadas com eventos climáticos triplicou; as perdas das seguradoras (ajustadas pela inflação) por estes eventos aumentaram de uma média anual de 10 mil milhões para 50 mil milhões de dólares na última década”. </a:t>
            </a:r>
          </a:p>
          <a:p>
            <a:endParaRPr lang="pt-PT" i="1" dirty="0">
              <a:cs typeface="Calibri" panose="020F0502020204030204" pitchFamily="34" charset="0"/>
            </a:endParaRPr>
          </a:p>
          <a:p>
            <a:r>
              <a:rPr lang="pt-PT" sz="1400" dirty="0">
                <a:ea typeface="Calibri" panose="020F0502020204030204" pitchFamily="34" charset="0"/>
                <a:cs typeface="Calibri" panose="020F0502020204030204" pitchFamily="34" charset="0"/>
              </a:rPr>
              <a:t>Mark </a:t>
            </a:r>
            <a:r>
              <a:rPr lang="pt-PT" sz="1400" dirty="0" err="1">
                <a:ea typeface="Calibri" panose="020F0502020204030204" pitchFamily="34" charset="0"/>
                <a:cs typeface="Calibri" panose="020F0502020204030204" pitchFamily="34" charset="0"/>
              </a:rPr>
              <a:t>Carney</a:t>
            </a:r>
            <a:r>
              <a:rPr lang="pt-PT" sz="1400" dirty="0">
                <a:ea typeface="Calibri" panose="020F0502020204030204" pitchFamily="34" charset="0"/>
                <a:cs typeface="Calibri" panose="020F0502020204030204" pitchFamily="34" charset="0"/>
              </a:rPr>
              <a:t>, Governador do Banco de Inglaterra</a:t>
            </a:r>
            <a:endParaRPr lang="pt-PT" sz="1400" dirty="0"/>
          </a:p>
        </p:txBody>
      </p:sp>
      <p:sp>
        <p:nvSpPr>
          <p:cNvPr id="4" name="Retângulo 3">
            <a:extLst>
              <a:ext uri="{FF2B5EF4-FFF2-40B4-BE49-F238E27FC236}">
                <a16:creationId xmlns:a16="http://schemas.microsoft.com/office/drawing/2014/main" id="{2183CF80-2FE4-3B4D-9AB4-9F9D4C64DD7D}"/>
              </a:ext>
            </a:extLst>
          </p:cNvPr>
          <p:cNvSpPr/>
          <p:nvPr/>
        </p:nvSpPr>
        <p:spPr>
          <a:xfrm>
            <a:off x="688622" y="3662030"/>
            <a:ext cx="10602229" cy="2569934"/>
          </a:xfrm>
          <a:prstGeom prst="rect">
            <a:avLst/>
          </a:prstGeom>
        </p:spPr>
        <p:txBody>
          <a:bodyPr wrap="square">
            <a:spAutoFit/>
          </a:bodyPr>
          <a:lstStyle/>
          <a:p>
            <a:pPr algn="just">
              <a:spcAft>
                <a:spcPts val="600"/>
              </a:spcAft>
            </a:pPr>
            <a:r>
              <a:rPr lang="pt-PT" sz="2400" i="1" dirty="0">
                <a:ea typeface="Calibri" panose="020F0502020204030204" pitchFamily="34" charset="0"/>
                <a:cs typeface="Calibri" panose="020F0502020204030204" pitchFamily="34" charset="0"/>
              </a:rPr>
              <a:t>“Entre 2000 e 2016, as catástrofes relacionadas com o clima verificadas anualmente a nível mundial aumentaram 46%, enquanto as perdas económicas resultantes de fenómenos meteorológicos extremos a nível mundial aumentaram 86% entre 2007 e 2016 (117 mil milhões de EUR em 2016)”.   </a:t>
            </a:r>
            <a:endParaRPr lang="pt-PT" sz="2400" dirty="0">
              <a:ea typeface="Calibri" panose="020F0502020204030204" pitchFamily="34" charset="0"/>
              <a:cs typeface="Times New Roman" panose="02020603050405020304" pitchFamily="18" charset="0"/>
            </a:endParaRPr>
          </a:p>
          <a:p>
            <a:pPr algn="just">
              <a:spcAft>
                <a:spcPts val="0"/>
              </a:spcAft>
            </a:pPr>
            <a:endParaRPr lang="pt-PT" dirty="0">
              <a:cs typeface="Calibri" panose="020F0502020204030204" pitchFamily="34" charset="0"/>
            </a:endParaRPr>
          </a:p>
          <a:p>
            <a:pPr algn="just">
              <a:spcAft>
                <a:spcPts val="0"/>
              </a:spcAft>
            </a:pPr>
            <a:r>
              <a:rPr lang="pt-PT" sz="1200" dirty="0">
                <a:cs typeface="Calibri" panose="020F0502020204030204" pitchFamily="34" charset="0"/>
              </a:rPr>
              <a:t>Comissão Europeia (2018). Plano de Ação: Financiar um crescimento sustentável, página 3</a:t>
            </a:r>
          </a:p>
        </p:txBody>
      </p:sp>
      <p:sp>
        <p:nvSpPr>
          <p:cNvPr id="6" name="Retângulo 5">
            <a:extLst>
              <a:ext uri="{FF2B5EF4-FFF2-40B4-BE49-F238E27FC236}">
                <a16:creationId xmlns:a16="http://schemas.microsoft.com/office/drawing/2014/main" id="{90C680C6-86F4-42D3-80FC-7E047E4B9A25}"/>
              </a:ext>
            </a:extLst>
          </p:cNvPr>
          <p:cNvSpPr/>
          <p:nvPr/>
        </p:nvSpPr>
        <p:spPr>
          <a:xfrm>
            <a:off x="-1" y="1"/>
            <a:ext cx="13056434" cy="665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sz="2400" dirty="0">
              <a:solidFill>
                <a:prstClr val="white"/>
              </a:solidFill>
              <a:latin typeface="Arial" panose="020B0604020202020204" pitchFamily="34" charset="0"/>
              <a:cs typeface="Arial" panose="020B0604020202020204" pitchFamily="34" charset="0"/>
            </a:endParaRPr>
          </a:p>
        </p:txBody>
      </p:sp>
      <p:sp>
        <p:nvSpPr>
          <p:cNvPr id="7" name="Retângulo 6">
            <a:extLst>
              <a:ext uri="{FF2B5EF4-FFF2-40B4-BE49-F238E27FC236}">
                <a16:creationId xmlns:a16="http://schemas.microsoft.com/office/drawing/2014/main" id="{BBBC7FF3-B15D-48F2-80A6-1959B6D80894}"/>
              </a:ext>
            </a:extLst>
          </p:cNvPr>
          <p:cNvSpPr/>
          <p:nvPr/>
        </p:nvSpPr>
        <p:spPr>
          <a:xfrm>
            <a:off x="-1" y="149254"/>
            <a:ext cx="12306925" cy="461665"/>
          </a:xfrm>
          <a:prstGeom prst="rect">
            <a:avLst/>
          </a:prstGeom>
        </p:spPr>
        <p:txBody>
          <a:bodyPr wrap="square">
            <a:spAutoFit/>
          </a:bodyPr>
          <a:lstStyle/>
          <a:p>
            <a:r>
              <a:rPr lang="pt-PT" sz="2400" b="1" spc="-100" dirty="0">
                <a:solidFill>
                  <a:srgbClr val="305387"/>
                </a:solidFill>
                <a:latin typeface="Montserrat Bold"/>
              </a:rPr>
              <a:t>Sentimos cada vez mais as consequências sociais e económicas desta crise</a:t>
            </a:r>
          </a:p>
        </p:txBody>
      </p:sp>
    </p:spTree>
    <p:extLst>
      <p:ext uri="{BB962C8B-B14F-4D97-AF65-F5344CB8AC3E}">
        <p14:creationId xmlns:p14="http://schemas.microsoft.com/office/powerpoint/2010/main" val="1402237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xão reta 1">
            <a:extLst>
              <a:ext uri="{FF2B5EF4-FFF2-40B4-BE49-F238E27FC236}">
                <a16:creationId xmlns:a16="http://schemas.microsoft.com/office/drawing/2014/main" id="{08960184-E9D8-4560-89C0-B94B54B7FE84}"/>
              </a:ext>
            </a:extLst>
          </p:cNvPr>
          <p:cNvCxnSpPr>
            <a:cxnSpLocks/>
          </p:cNvCxnSpPr>
          <p:nvPr/>
        </p:nvCxnSpPr>
        <p:spPr>
          <a:xfrm>
            <a:off x="513101" y="1334121"/>
            <a:ext cx="1085233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pic>
        <p:nvPicPr>
          <p:cNvPr id="5" name="Imagem 4">
            <a:extLst>
              <a:ext uri="{FF2B5EF4-FFF2-40B4-BE49-F238E27FC236}">
                <a16:creationId xmlns:a16="http://schemas.microsoft.com/office/drawing/2014/main" id="{A809DABF-3F82-447F-92BF-B497B0AD7079}"/>
              </a:ext>
            </a:extLst>
          </p:cNvPr>
          <p:cNvPicPr>
            <a:picLocks noChangeAspect="1"/>
          </p:cNvPicPr>
          <p:nvPr/>
        </p:nvPicPr>
        <p:blipFill rotWithShape="1">
          <a:blip r:embed="rId3">
            <a:extLst>
              <a:ext uri="{28A0092B-C50C-407E-A947-70E740481C1C}">
                <a14:useLocalDpi xmlns:a14="http://schemas.microsoft.com/office/drawing/2010/main" val="0"/>
              </a:ext>
            </a:extLst>
          </a:blip>
          <a:srcRect l="2650" t="68592" r="17987" b="20608"/>
          <a:stretch/>
        </p:blipFill>
        <p:spPr>
          <a:xfrm>
            <a:off x="8234049" y="6445359"/>
            <a:ext cx="4054667" cy="543929"/>
          </a:xfrm>
          <a:prstGeom prst="rect">
            <a:avLst/>
          </a:prstGeom>
        </p:spPr>
      </p:pic>
      <p:pic>
        <p:nvPicPr>
          <p:cNvPr id="12" name="Picture 9" descr="Map&#10;&#10;Description automatically generated">
            <a:extLst>
              <a:ext uri="{FF2B5EF4-FFF2-40B4-BE49-F238E27FC236}">
                <a16:creationId xmlns:a16="http://schemas.microsoft.com/office/drawing/2014/main" id="{6ED1FE3A-7432-4D5A-B526-5FED8C12479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79541" y="3642920"/>
            <a:ext cx="3690481" cy="2135290"/>
          </a:xfrm>
          <a:prstGeom prst="rect">
            <a:avLst/>
          </a:prstGeom>
        </p:spPr>
      </p:pic>
      <p:pic>
        <p:nvPicPr>
          <p:cNvPr id="13" name="Picture 7" descr="Map&#10;&#10;Description automatically generated">
            <a:extLst>
              <a:ext uri="{FF2B5EF4-FFF2-40B4-BE49-F238E27FC236}">
                <a16:creationId xmlns:a16="http://schemas.microsoft.com/office/drawing/2014/main" id="{ACA643A5-5F94-4139-BF29-9E8B24C6FDC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693129" y="4163236"/>
            <a:ext cx="3457705" cy="2370298"/>
          </a:xfrm>
          <a:prstGeom prst="rect">
            <a:avLst/>
          </a:prstGeom>
        </p:spPr>
      </p:pic>
      <p:pic>
        <p:nvPicPr>
          <p:cNvPr id="14" name="Picture 8" descr="Map&#10;&#10;Description automatically generated">
            <a:extLst>
              <a:ext uri="{FF2B5EF4-FFF2-40B4-BE49-F238E27FC236}">
                <a16:creationId xmlns:a16="http://schemas.microsoft.com/office/drawing/2014/main" id="{A4D8684B-1F55-4DAE-9ABF-22D6AD748FF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93129" y="1453028"/>
            <a:ext cx="3457705" cy="2125912"/>
          </a:xfrm>
          <a:prstGeom prst="rect">
            <a:avLst/>
          </a:prstGeom>
        </p:spPr>
      </p:pic>
      <p:sp>
        <p:nvSpPr>
          <p:cNvPr id="15" name="CaixaDeTexto 14">
            <a:extLst>
              <a:ext uri="{FF2B5EF4-FFF2-40B4-BE49-F238E27FC236}">
                <a16:creationId xmlns:a16="http://schemas.microsoft.com/office/drawing/2014/main" id="{AEA4F48E-5D7D-4032-A3B5-62F82BFA0315}"/>
              </a:ext>
            </a:extLst>
          </p:cNvPr>
          <p:cNvSpPr txBox="1"/>
          <p:nvPr/>
        </p:nvSpPr>
        <p:spPr>
          <a:xfrm>
            <a:off x="3435304" y="3627012"/>
            <a:ext cx="6145618" cy="369332"/>
          </a:xfrm>
          <a:prstGeom prst="rect">
            <a:avLst/>
          </a:prstGeom>
          <a:noFill/>
        </p:spPr>
        <p:txBody>
          <a:bodyPr wrap="square">
            <a:spAutoFit/>
          </a:bodyPr>
          <a:lstStyle/>
          <a:p>
            <a:pPr algn="ctr" defTabSz="609630">
              <a:spcAft>
                <a:spcPts val="1000"/>
              </a:spcAft>
            </a:pPr>
            <a:r>
              <a:rPr lang="pt-PT" i="1">
                <a:solidFill>
                  <a:srgbClr val="44546A"/>
                </a:solidFill>
                <a:latin typeface="Calibri" panose="020F0502020204030204" pitchFamily="34" charset="0"/>
                <a:ea typeface="Times New Roman" panose="02020603050405020304" pitchFamily="18" charset="0"/>
                <a:cs typeface="Times New Roman" panose="02020603050405020304" pitchFamily="18" charset="0"/>
              </a:rPr>
              <a:t>(Figueira da Foz)</a:t>
            </a:r>
          </a:p>
        </p:txBody>
      </p:sp>
      <p:sp>
        <p:nvSpPr>
          <p:cNvPr id="16" name="CaixaDeTexto 15">
            <a:extLst>
              <a:ext uri="{FF2B5EF4-FFF2-40B4-BE49-F238E27FC236}">
                <a16:creationId xmlns:a16="http://schemas.microsoft.com/office/drawing/2014/main" id="{BC53EC07-79D7-4B05-85C2-3E92AA3E80AA}"/>
              </a:ext>
            </a:extLst>
          </p:cNvPr>
          <p:cNvSpPr txBox="1"/>
          <p:nvPr/>
        </p:nvSpPr>
        <p:spPr>
          <a:xfrm>
            <a:off x="2093516" y="6272630"/>
            <a:ext cx="6145618" cy="369332"/>
          </a:xfrm>
          <a:prstGeom prst="rect">
            <a:avLst/>
          </a:prstGeom>
          <a:noFill/>
        </p:spPr>
        <p:txBody>
          <a:bodyPr wrap="square">
            <a:spAutoFit/>
          </a:bodyPr>
          <a:lstStyle/>
          <a:p>
            <a:pPr algn="ctr" defTabSz="609630">
              <a:spcAft>
                <a:spcPts val="1000"/>
              </a:spcAft>
            </a:pPr>
            <a:r>
              <a:rPr lang="pt-PT" i="1">
                <a:solidFill>
                  <a:srgbClr val="44546A"/>
                </a:solidFill>
                <a:latin typeface="Calibri" panose="020F0502020204030204" pitchFamily="34" charset="0"/>
                <a:ea typeface="Times New Roman" panose="02020603050405020304" pitchFamily="18" charset="0"/>
                <a:cs typeface="Times New Roman" panose="02020603050405020304" pitchFamily="18" charset="0"/>
              </a:rPr>
              <a:t>(Aveiro)</a:t>
            </a:r>
          </a:p>
        </p:txBody>
      </p:sp>
      <p:sp>
        <p:nvSpPr>
          <p:cNvPr id="18" name="CaixaDeTexto 17">
            <a:extLst>
              <a:ext uri="{FF2B5EF4-FFF2-40B4-BE49-F238E27FC236}">
                <a16:creationId xmlns:a16="http://schemas.microsoft.com/office/drawing/2014/main" id="{B8F8F44B-43FE-4B69-9949-2E1E4A888B96}"/>
              </a:ext>
            </a:extLst>
          </p:cNvPr>
          <p:cNvSpPr txBox="1"/>
          <p:nvPr/>
        </p:nvSpPr>
        <p:spPr>
          <a:xfrm>
            <a:off x="-594987" y="5897852"/>
            <a:ext cx="6608134" cy="369332"/>
          </a:xfrm>
          <a:prstGeom prst="rect">
            <a:avLst/>
          </a:prstGeom>
          <a:noFill/>
        </p:spPr>
        <p:txBody>
          <a:bodyPr wrap="square">
            <a:spAutoFit/>
          </a:bodyPr>
          <a:lstStyle>
            <a:defPPr>
              <a:defRPr lang="en-US"/>
            </a:defPPr>
            <a:lvl1pPr algn="ctr">
              <a:spcAft>
                <a:spcPts val="1000"/>
              </a:spcAft>
              <a:defRPr i="1">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defRPr>
            </a:lvl1pPr>
          </a:lstStyle>
          <a:p>
            <a:pPr defTabSz="609630">
              <a:spcAft>
                <a:spcPts val="667"/>
              </a:spcAft>
            </a:pPr>
            <a:r>
              <a:rPr lang="pt-PT"/>
              <a:t>(Reserva Natural do Estuário do Tejo)</a:t>
            </a:r>
            <a:endParaRPr lang="en-GB"/>
          </a:p>
        </p:txBody>
      </p:sp>
      <p:sp>
        <p:nvSpPr>
          <p:cNvPr id="19" name="Título 1">
            <a:extLst>
              <a:ext uri="{FF2B5EF4-FFF2-40B4-BE49-F238E27FC236}">
                <a16:creationId xmlns:a16="http://schemas.microsoft.com/office/drawing/2014/main" id="{3DCDC94B-724B-4C8C-A54B-0BE4E22BD3DF}"/>
              </a:ext>
            </a:extLst>
          </p:cNvPr>
          <p:cNvSpPr txBox="1">
            <a:spLocks/>
          </p:cNvSpPr>
          <p:nvPr/>
        </p:nvSpPr>
        <p:spPr>
          <a:xfrm>
            <a:off x="350978" y="1748546"/>
            <a:ext cx="4716202" cy="75842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09630"/>
            <a:r>
              <a:rPr lang="en-GB" sz="2000" b="1" spc="-33" err="1">
                <a:solidFill>
                  <a:srgbClr val="00649A"/>
                </a:solidFill>
                <a:latin typeface="Arial" panose="020B0604020202020204"/>
              </a:rPr>
              <a:t>Previsões</a:t>
            </a:r>
            <a:r>
              <a:rPr lang="en-GB" sz="2000" b="1" spc="-33">
                <a:solidFill>
                  <a:srgbClr val="00649A"/>
                </a:solidFill>
                <a:latin typeface="Arial" panose="020B0604020202020204"/>
              </a:rPr>
              <a:t> da NASA para </a:t>
            </a:r>
            <a:r>
              <a:rPr lang="en-GB" sz="2000" b="1" spc="-33" err="1">
                <a:solidFill>
                  <a:srgbClr val="00649A"/>
                </a:solidFill>
                <a:latin typeface="Arial" panose="020B0604020202020204"/>
              </a:rPr>
              <a:t>súbida</a:t>
            </a:r>
            <a:r>
              <a:rPr lang="en-GB" sz="2000" b="1" spc="-33">
                <a:solidFill>
                  <a:srgbClr val="00649A"/>
                </a:solidFill>
                <a:latin typeface="Arial" panose="020B0604020202020204"/>
              </a:rPr>
              <a:t> do </a:t>
            </a:r>
            <a:r>
              <a:rPr lang="en-GB" sz="2000" b="1" spc="-33" err="1">
                <a:solidFill>
                  <a:srgbClr val="00649A"/>
                </a:solidFill>
                <a:latin typeface="Arial" panose="020B0604020202020204"/>
              </a:rPr>
              <a:t>nível</a:t>
            </a:r>
            <a:r>
              <a:rPr lang="en-GB" sz="2000" b="1" spc="-33">
                <a:solidFill>
                  <a:srgbClr val="00649A"/>
                </a:solidFill>
                <a:latin typeface="Arial" panose="020B0604020202020204"/>
              </a:rPr>
              <a:t> das </a:t>
            </a:r>
            <a:r>
              <a:rPr lang="en-GB" sz="2000" b="1" spc="-33" err="1">
                <a:solidFill>
                  <a:srgbClr val="00649A"/>
                </a:solidFill>
                <a:latin typeface="Arial" panose="020B0604020202020204"/>
              </a:rPr>
              <a:t>águas</a:t>
            </a:r>
            <a:r>
              <a:rPr lang="en-GB" sz="2000" b="1" spc="-33">
                <a:solidFill>
                  <a:srgbClr val="00649A"/>
                </a:solidFill>
                <a:latin typeface="Arial" panose="020B0604020202020204"/>
              </a:rPr>
              <a:t> do mar para 2030 </a:t>
            </a:r>
          </a:p>
          <a:p>
            <a:pPr algn="ctr" defTabSz="609630"/>
            <a:r>
              <a:rPr lang="en-GB" sz="2000" b="1" spc="-33">
                <a:solidFill>
                  <a:srgbClr val="00649A"/>
                </a:solidFill>
                <a:latin typeface="Arial" panose="020B0604020202020204"/>
              </a:rPr>
              <a:t>(mid-range scenario)</a:t>
            </a:r>
          </a:p>
        </p:txBody>
      </p:sp>
      <p:sp>
        <p:nvSpPr>
          <p:cNvPr id="20" name="Retângulo 19">
            <a:extLst>
              <a:ext uri="{FF2B5EF4-FFF2-40B4-BE49-F238E27FC236}">
                <a16:creationId xmlns:a16="http://schemas.microsoft.com/office/drawing/2014/main" id="{C76D95AB-E797-45A4-838B-629A638BAE3F}"/>
              </a:ext>
            </a:extLst>
          </p:cNvPr>
          <p:cNvSpPr/>
          <p:nvPr/>
        </p:nvSpPr>
        <p:spPr>
          <a:xfrm rot="5400000">
            <a:off x="2805913" y="381986"/>
            <a:ext cx="45719" cy="4797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a:solidFill>
                <a:prstClr val="white"/>
              </a:solidFill>
              <a:latin typeface="Arial" panose="020B0604020202020204"/>
            </a:endParaRPr>
          </a:p>
        </p:txBody>
      </p:sp>
      <p:sp>
        <p:nvSpPr>
          <p:cNvPr id="21" name="Retângulo: Cantos Arredondados 20">
            <a:extLst>
              <a:ext uri="{FF2B5EF4-FFF2-40B4-BE49-F238E27FC236}">
                <a16:creationId xmlns:a16="http://schemas.microsoft.com/office/drawing/2014/main" id="{7EC3D51F-4B18-4206-99F6-5B42CFD380FA}"/>
              </a:ext>
            </a:extLst>
          </p:cNvPr>
          <p:cNvSpPr/>
          <p:nvPr/>
        </p:nvSpPr>
        <p:spPr>
          <a:xfrm>
            <a:off x="9357852" y="2154721"/>
            <a:ext cx="2723847" cy="401702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defTabSz="609630"/>
            <a:r>
              <a:rPr lang="pt-PT">
                <a:solidFill>
                  <a:prstClr val="black"/>
                </a:solidFill>
                <a:latin typeface="Arial" panose="020B0604020202020204"/>
              </a:rPr>
              <a:t>       Em 2015, a OMS </a:t>
            </a:r>
          </a:p>
          <a:p>
            <a:pPr defTabSz="609630"/>
            <a:endParaRPr lang="pt-PT">
              <a:solidFill>
                <a:prstClr val="black"/>
              </a:solidFill>
              <a:latin typeface="Arial" panose="020B0604020202020204"/>
            </a:endParaRPr>
          </a:p>
          <a:p>
            <a:pPr defTabSz="609630"/>
            <a:endParaRPr lang="pt-PT">
              <a:solidFill>
                <a:prstClr val="black"/>
              </a:solidFill>
              <a:latin typeface="Arial" panose="020B0604020202020204"/>
            </a:endParaRPr>
          </a:p>
          <a:p>
            <a:pPr defTabSz="609630"/>
            <a:endParaRPr lang="pt-PT">
              <a:solidFill>
                <a:prstClr val="black"/>
              </a:solidFill>
              <a:latin typeface="Arial" panose="020B0604020202020204"/>
            </a:endParaRPr>
          </a:p>
          <a:p>
            <a:pPr defTabSz="609630"/>
            <a:endParaRPr lang="pt-PT">
              <a:solidFill>
                <a:prstClr val="black"/>
              </a:solidFill>
              <a:latin typeface="Arial" panose="020B0604020202020204"/>
            </a:endParaRPr>
          </a:p>
          <a:p>
            <a:pPr defTabSz="609630"/>
            <a:endParaRPr lang="pt-PT">
              <a:solidFill>
                <a:prstClr val="black"/>
              </a:solidFill>
              <a:latin typeface="Arial" panose="020B0604020202020204"/>
            </a:endParaRPr>
          </a:p>
          <a:p>
            <a:pPr defTabSz="609630"/>
            <a:endParaRPr lang="pt-PT">
              <a:solidFill>
                <a:prstClr val="black"/>
              </a:solidFill>
              <a:latin typeface="Arial" panose="020B0604020202020204"/>
            </a:endParaRPr>
          </a:p>
          <a:p>
            <a:pPr defTabSz="609630"/>
            <a:r>
              <a:rPr lang="pt-PT">
                <a:solidFill>
                  <a:prstClr val="black"/>
                </a:solidFill>
                <a:latin typeface="Arial" panose="020B0604020202020204"/>
              </a:rPr>
              <a:t>Fazer scan para aceder a ferramenta da NASA com dados mundiais e previsões até 2090</a:t>
            </a:r>
          </a:p>
        </p:txBody>
      </p:sp>
      <p:pic>
        <p:nvPicPr>
          <p:cNvPr id="22" name="Imagem 21">
            <a:extLst>
              <a:ext uri="{FF2B5EF4-FFF2-40B4-BE49-F238E27FC236}">
                <a16:creationId xmlns:a16="http://schemas.microsoft.com/office/drawing/2014/main" id="{DBAEE1A2-9326-4FCD-834C-5D867CB876C8}"/>
              </a:ext>
            </a:extLst>
          </p:cNvPr>
          <p:cNvPicPr>
            <a:picLocks noChangeAspect="1"/>
          </p:cNvPicPr>
          <p:nvPr/>
        </p:nvPicPr>
        <p:blipFill>
          <a:blip r:embed="rId7"/>
          <a:stretch>
            <a:fillRect/>
          </a:stretch>
        </p:blipFill>
        <p:spPr>
          <a:xfrm>
            <a:off x="9846742" y="2408042"/>
            <a:ext cx="1915171" cy="1930837"/>
          </a:xfrm>
          <a:prstGeom prst="rect">
            <a:avLst/>
          </a:prstGeom>
        </p:spPr>
      </p:pic>
      <p:sp>
        <p:nvSpPr>
          <p:cNvPr id="17" name="Retângulo 16">
            <a:extLst>
              <a:ext uri="{FF2B5EF4-FFF2-40B4-BE49-F238E27FC236}">
                <a16:creationId xmlns:a16="http://schemas.microsoft.com/office/drawing/2014/main" id="{5B49EDCC-E10D-9F03-4B05-47DB2697042C}"/>
              </a:ext>
            </a:extLst>
          </p:cNvPr>
          <p:cNvSpPr/>
          <p:nvPr/>
        </p:nvSpPr>
        <p:spPr>
          <a:xfrm>
            <a:off x="3277" y="8829"/>
            <a:ext cx="12192000" cy="99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15" lvl="1" defTabSz="609630"/>
            <a:r>
              <a:rPr lang="pt-PT" sz="2400" b="1" spc="-100" dirty="0">
                <a:solidFill>
                  <a:srgbClr val="305387"/>
                </a:solidFill>
                <a:latin typeface="Montserrat Bold"/>
              </a:rPr>
              <a:t>….e podem ser cada vez maiores.</a:t>
            </a:r>
          </a:p>
        </p:txBody>
      </p:sp>
      <p:sp>
        <p:nvSpPr>
          <p:cNvPr id="3" name="Marcador de Posição do Número do Diapositivo 2">
            <a:extLst>
              <a:ext uri="{FF2B5EF4-FFF2-40B4-BE49-F238E27FC236}">
                <a16:creationId xmlns:a16="http://schemas.microsoft.com/office/drawing/2014/main" id="{FAA356DC-5FDF-81D9-10E9-D4D1E0D0DDE1}"/>
              </a:ext>
            </a:extLst>
          </p:cNvPr>
          <p:cNvSpPr>
            <a:spLocks noGrp="1"/>
          </p:cNvSpPr>
          <p:nvPr>
            <p:ph type="sldNum" sz="quarter" idx="12"/>
          </p:nvPr>
        </p:nvSpPr>
        <p:spPr/>
        <p:txBody>
          <a:bodyPr/>
          <a:lstStyle/>
          <a:p>
            <a:pPr defTabSz="609630"/>
            <a:fld id="{B6F15528-21DE-4FAA-801E-634DDDAF4B2B}" type="slidenum">
              <a:rPr lang="en-US">
                <a:solidFill>
                  <a:prstClr val="black">
                    <a:tint val="75000"/>
                  </a:prstClr>
                </a:solidFill>
                <a:latin typeface="Arial" panose="020B0604020202020204"/>
              </a:rPr>
              <a:pPr defTabSz="609630"/>
              <a:t>4</a:t>
            </a:fld>
            <a:endParaRPr lang="en-US">
              <a:solidFill>
                <a:prstClr val="black">
                  <a:tint val="75000"/>
                </a:prstClr>
              </a:solidFill>
              <a:latin typeface="Arial" panose="020B0604020202020204"/>
            </a:endParaRPr>
          </a:p>
        </p:txBody>
      </p:sp>
    </p:spTree>
    <p:extLst>
      <p:ext uri="{BB962C8B-B14F-4D97-AF65-F5344CB8AC3E}">
        <p14:creationId xmlns:p14="http://schemas.microsoft.com/office/powerpoint/2010/main" val="170544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Uma imagem com mesa&#10;&#10;Descrição gerada automaticamente">
            <a:extLst>
              <a:ext uri="{FF2B5EF4-FFF2-40B4-BE49-F238E27FC236}">
                <a16:creationId xmlns:a16="http://schemas.microsoft.com/office/drawing/2014/main" id="{CF2FB6D0-588C-3BDF-BEE9-05573B3C9A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8781" y="2179122"/>
            <a:ext cx="10998200" cy="4114800"/>
          </a:xfrm>
          <a:prstGeom prst="rect">
            <a:avLst/>
          </a:prstGeom>
        </p:spPr>
      </p:pic>
      <p:sp>
        <p:nvSpPr>
          <p:cNvPr id="13" name="CaixaDeTexto 12">
            <a:extLst>
              <a:ext uri="{FF2B5EF4-FFF2-40B4-BE49-F238E27FC236}">
                <a16:creationId xmlns:a16="http://schemas.microsoft.com/office/drawing/2014/main" id="{C9856953-7CF0-BBC7-D2DE-DEEF3EC1E4B2}"/>
              </a:ext>
            </a:extLst>
          </p:cNvPr>
          <p:cNvSpPr txBox="1"/>
          <p:nvPr/>
        </p:nvSpPr>
        <p:spPr>
          <a:xfrm>
            <a:off x="106878" y="6618806"/>
            <a:ext cx="8953995" cy="200055"/>
          </a:xfrm>
          <a:prstGeom prst="rect">
            <a:avLst/>
          </a:prstGeom>
          <a:noFill/>
        </p:spPr>
        <p:txBody>
          <a:bodyPr wrap="square" rtlCol="0">
            <a:spAutoFit/>
          </a:bodyPr>
          <a:lstStyle/>
          <a:p>
            <a:r>
              <a:rPr lang="pt-PT" sz="700" dirty="0" err="1">
                <a:latin typeface="Roboto" panose="02000000000000000000" pitchFamily="2" charset="0"/>
                <a:ea typeface="Roboto" panose="02000000000000000000" pitchFamily="2" charset="0"/>
              </a:rPr>
              <a:t>Source</a:t>
            </a:r>
            <a:r>
              <a:rPr lang="pt-PT" sz="700" dirty="0">
                <a:latin typeface="Roboto" panose="02000000000000000000" pitchFamily="2" charset="0"/>
                <a:ea typeface="Roboto" panose="02000000000000000000" pitchFamily="2" charset="0"/>
              </a:rPr>
              <a:t>: </a:t>
            </a:r>
            <a:r>
              <a:rPr lang="pt-PT" sz="700" dirty="0">
                <a:latin typeface="Roboto" panose="02000000000000000000" pitchFamily="2" charset="0"/>
                <a:ea typeface="Roboto" panose="02000000000000000000" pitchFamily="2" charset="0"/>
                <a:hlinkClick r:id="rId3"/>
              </a:rPr>
              <a:t>https://www.swissre.com/dam/jcr:e73ee7c3-7f83-4c17-a2b8-8ef23a8d3312/swiss-re-institute-expertise-publication-economics-of-climate-change.pdf</a:t>
            </a:r>
            <a:r>
              <a:rPr lang="pt-PT" sz="700" dirty="0">
                <a:latin typeface="Roboto" panose="02000000000000000000" pitchFamily="2" charset="0"/>
                <a:ea typeface="Roboto" panose="02000000000000000000" pitchFamily="2" charset="0"/>
              </a:rPr>
              <a:t> </a:t>
            </a:r>
          </a:p>
        </p:txBody>
      </p:sp>
      <p:sp>
        <p:nvSpPr>
          <p:cNvPr id="2" name="Retângulo 1">
            <a:extLst>
              <a:ext uri="{FF2B5EF4-FFF2-40B4-BE49-F238E27FC236}">
                <a16:creationId xmlns:a16="http://schemas.microsoft.com/office/drawing/2014/main" id="{8F5FEACB-FE45-25F2-EE44-0A8886058E28}"/>
              </a:ext>
            </a:extLst>
          </p:cNvPr>
          <p:cNvSpPr/>
          <p:nvPr/>
        </p:nvSpPr>
        <p:spPr>
          <a:xfrm>
            <a:off x="7112001" y="2045283"/>
            <a:ext cx="2256311" cy="45406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Retângulo 2">
            <a:extLst>
              <a:ext uri="{FF2B5EF4-FFF2-40B4-BE49-F238E27FC236}">
                <a16:creationId xmlns:a16="http://schemas.microsoft.com/office/drawing/2014/main" id="{8D88BBAA-E071-31B2-BD4E-161C2C0B44BE}"/>
              </a:ext>
            </a:extLst>
          </p:cNvPr>
          <p:cNvSpPr/>
          <p:nvPr/>
        </p:nvSpPr>
        <p:spPr>
          <a:xfrm>
            <a:off x="0" y="0"/>
            <a:ext cx="12192000" cy="63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pc="-100" dirty="0">
                <a:solidFill>
                  <a:srgbClr val="305387"/>
                </a:solidFill>
                <a:latin typeface="Montserrat Bold"/>
              </a:rPr>
              <a:t>Se a </a:t>
            </a:r>
            <a:r>
              <a:rPr lang="en-US" sz="2400" b="1" spc="-100" dirty="0" err="1">
                <a:solidFill>
                  <a:srgbClr val="305387"/>
                </a:solidFill>
                <a:latin typeface="Montserrat Bold"/>
              </a:rPr>
              <a:t>temperatura</a:t>
            </a:r>
            <a:r>
              <a:rPr lang="en-US" sz="2400" b="1" spc="-100" dirty="0">
                <a:solidFill>
                  <a:srgbClr val="305387"/>
                </a:solidFill>
                <a:latin typeface="Montserrat Bold"/>
              </a:rPr>
              <a:t> </a:t>
            </a:r>
            <a:r>
              <a:rPr lang="en-US" sz="2400" b="1" spc="-100" dirty="0" err="1">
                <a:solidFill>
                  <a:srgbClr val="305387"/>
                </a:solidFill>
                <a:latin typeface="Montserrat Bold"/>
              </a:rPr>
              <a:t>aumentar</a:t>
            </a:r>
            <a:r>
              <a:rPr lang="en-US" sz="2400" b="1" spc="-100" dirty="0">
                <a:solidFill>
                  <a:srgbClr val="305387"/>
                </a:solidFill>
                <a:latin typeface="Montserrat Bold"/>
              </a:rPr>
              <a:t> o PIB </a:t>
            </a:r>
            <a:r>
              <a:rPr lang="en-US" sz="2400" b="1" spc="-100" dirty="0" err="1">
                <a:solidFill>
                  <a:srgbClr val="305387"/>
                </a:solidFill>
                <a:latin typeface="Montserrat Bold"/>
              </a:rPr>
              <a:t>desce</a:t>
            </a:r>
            <a:endParaRPr lang="en-US" sz="2400" b="1" spc="-100" dirty="0">
              <a:solidFill>
                <a:srgbClr val="305387"/>
              </a:solidFill>
              <a:latin typeface="Montserrat Bold"/>
            </a:endParaRPr>
          </a:p>
        </p:txBody>
      </p:sp>
      <p:pic>
        <p:nvPicPr>
          <p:cNvPr id="12" name="Imagem 11">
            <a:extLst>
              <a:ext uri="{FF2B5EF4-FFF2-40B4-BE49-F238E27FC236}">
                <a16:creationId xmlns:a16="http://schemas.microsoft.com/office/drawing/2014/main" id="{7E36F1B3-FE33-8C9C-2F3B-D1D2552BE4C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62697"/>
          <a:stretch/>
        </p:blipFill>
        <p:spPr>
          <a:xfrm>
            <a:off x="6195424" y="1180740"/>
            <a:ext cx="5601558" cy="735001"/>
          </a:xfrm>
          <a:prstGeom prst="rect">
            <a:avLst/>
          </a:prstGeom>
        </p:spPr>
      </p:pic>
      <p:sp>
        <p:nvSpPr>
          <p:cNvPr id="5" name="Seta para Baixo 4">
            <a:extLst>
              <a:ext uri="{FF2B5EF4-FFF2-40B4-BE49-F238E27FC236}">
                <a16:creationId xmlns:a16="http://schemas.microsoft.com/office/drawing/2014/main" id="{A158AA2A-DB6B-0C15-7D8D-EE3CD4251E40}"/>
              </a:ext>
            </a:extLst>
          </p:cNvPr>
          <p:cNvSpPr/>
          <p:nvPr/>
        </p:nvSpPr>
        <p:spPr>
          <a:xfrm>
            <a:off x="7670800" y="786240"/>
            <a:ext cx="863600" cy="15240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200"/>
          </a:p>
        </p:txBody>
      </p:sp>
    </p:spTree>
    <p:extLst>
      <p:ext uri="{BB962C8B-B14F-4D97-AF65-F5344CB8AC3E}">
        <p14:creationId xmlns:p14="http://schemas.microsoft.com/office/powerpoint/2010/main" val="26933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46C7B7A8-3C13-2349-8913-E3615E34F9A4}"/>
              </a:ext>
            </a:extLst>
          </p:cNvPr>
          <p:cNvSpPr txBox="1"/>
          <p:nvPr/>
        </p:nvSpPr>
        <p:spPr>
          <a:xfrm>
            <a:off x="4889307" y="934369"/>
            <a:ext cx="2627453" cy="400110"/>
          </a:xfrm>
          <a:prstGeom prst="rect">
            <a:avLst/>
          </a:prstGeom>
          <a:noFill/>
        </p:spPr>
        <p:txBody>
          <a:bodyPr wrap="square" rtlCol="0">
            <a:spAutoFit/>
          </a:bodyPr>
          <a:lstStyle/>
          <a:p>
            <a:r>
              <a:rPr lang="pt-PT" sz="2000" b="1" dirty="0">
                <a:latin typeface="Roboto" panose="02000000000000000000" pitchFamily="2" charset="0"/>
                <a:ea typeface="Roboto" panose="02000000000000000000" pitchFamily="2" charset="0"/>
              </a:rPr>
              <a:t>Dupla Materialidade</a:t>
            </a:r>
          </a:p>
        </p:txBody>
      </p:sp>
      <p:sp>
        <p:nvSpPr>
          <p:cNvPr id="5" name="Retângulo 4">
            <a:extLst>
              <a:ext uri="{FF2B5EF4-FFF2-40B4-BE49-F238E27FC236}">
                <a16:creationId xmlns:a16="http://schemas.microsoft.com/office/drawing/2014/main" id="{B36CF76D-0A31-7E48-AF69-ED4868C04A03}"/>
              </a:ext>
            </a:extLst>
          </p:cNvPr>
          <p:cNvSpPr/>
          <p:nvPr/>
        </p:nvSpPr>
        <p:spPr>
          <a:xfrm>
            <a:off x="1" y="0"/>
            <a:ext cx="12192000" cy="6799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b="1" spc="-100" dirty="0">
                <a:solidFill>
                  <a:srgbClr val="305387"/>
                </a:solidFill>
                <a:latin typeface="Montserrat Bold"/>
              </a:rPr>
              <a:t>É o reconhecimento de que o ambiente / clima é um risco financeiro</a:t>
            </a:r>
          </a:p>
        </p:txBody>
      </p:sp>
      <p:pic>
        <p:nvPicPr>
          <p:cNvPr id="10" name="Imagem 9">
            <a:extLst>
              <a:ext uri="{FF2B5EF4-FFF2-40B4-BE49-F238E27FC236}">
                <a16:creationId xmlns:a16="http://schemas.microsoft.com/office/drawing/2014/main" id="{21F6E4F5-5FFA-1F41-B1B4-96B1774D929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29" t="6717" r="329" b="6842"/>
          <a:stretch/>
        </p:blipFill>
        <p:spPr>
          <a:xfrm>
            <a:off x="2198906" y="1719997"/>
            <a:ext cx="7794187" cy="4760292"/>
          </a:xfrm>
          <a:prstGeom prst="rect">
            <a:avLst/>
          </a:prstGeom>
        </p:spPr>
      </p:pic>
    </p:spTree>
    <p:extLst>
      <p:ext uri="{BB962C8B-B14F-4D97-AF65-F5344CB8AC3E}">
        <p14:creationId xmlns:p14="http://schemas.microsoft.com/office/powerpoint/2010/main" val="208839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m para paris agreement">
            <a:extLst>
              <a:ext uri="{FF2B5EF4-FFF2-40B4-BE49-F238E27FC236}">
                <a16:creationId xmlns:a16="http://schemas.microsoft.com/office/drawing/2014/main" id="{2C8CD49F-CCF4-4501-B7D2-346396D3023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B46A0903-A6B4-41A0-B93E-7846FC461A0C}"/>
              </a:ext>
            </a:extLst>
          </p:cNvPr>
          <p:cNvSpPr/>
          <p:nvPr/>
        </p:nvSpPr>
        <p:spPr>
          <a:xfrm>
            <a:off x="0" y="6161649"/>
            <a:ext cx="12192000" cy="69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solidFill>
                  <a:schemeClr val="bg2">
                    <a:lumMod val="10000"/>
                  </a:schemeClr>
                </a:solidFill>
              </a:rPr>
              <a:t>Mais de 170 países acordaram em ser neutros em carbono até ao final do século 21</a:t>
            </a:r>
          </a:p>
        </p:txBody>
      </p:sp>
    </p:spTree>
    <p:extLst>
      <p:ext uri="{BB962C8B-B14F-4D97-AF65-F5344CB8AC3E}">
        <p14:creationId xmlns:p14="http://schemas.microsoft.com/office/powerpoint/2010/main" val="3020844205"/>
      </p:ext>
    </p:extLst>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6FF0175-2EC3-2840-AEF5-990DB610C60B}"/>
              </a:ext>
            </a:extLst>
          </p:cNvPr>
          <p:cNvPicPr>
            <a:picLocks noChangeAspect="1"/>
          </p:cNvPicPr>
          <p:nvPr/>
        </p:nvPicPr>
        <p:blipFill>
          <a:blip r:embed="rId2"/>
          <a:stretch>
            <a:fillRect/>
          </a:stretch>
        </p:blipFill>
        <p:spPr>
          <a:xfrm>
            <a:off x="838200" y="828565"/>
            <a:ext cx="1718422" cy="3068612"/>
          </a:xfrm>
          <a:prstGeom prst="rect">
            <a:avLst/>
          </a:prstGeom>
        </p:spPr>
      </p:pic>
      <p:sp>
        <p:nvSpPr>
          <p:cNvPr id="13" name="Marcador de Posição de Conteúdo 13">
            <a:extLst>
              <a:ext uri="{FF2B5EF4-FFF2-40B4-BE49-F238E27FC236}">
                <a16:creationId xmlns:a16="http://schemas.microsoft.com/office/drawing/2014/main" id="{63845DA1-DB9F-42FF-904D-D2FF0E5AE652}"/>
              </a:ext>
            </a:extLst>
          </p:cNvPr>
          <p:cNvSpPr txBox="1">
            <a:spLocks/>
          </p:cNvSpPr>
          <p:nvPr/>
        </p:nvSpPr>
        <p:spPr bwMode="auto">
          <a:xfrm>
            <a:off x="5021576" y="1448497"/>
            <a:ext cx="6332224" cy="431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171446" indent="-171446" algn="l" rtl="0" eaLnBrk="1" fontAlgn="base" hangingPunct="1">
              <a:lnSpc>
                <a:spcPct val="90000"/>
              </a:lnSpc>
              <a:spcBef>
                <a:spcPts val="750"/>
              </a:spcBef>
              <a:spcAft>
                <a:spcPct val="0"/>
              </a:spcAft>
              <a:buFont typeface="Arial" panose="020B0604020202020204" pitchFamily="34" charset="0"/>
              <a:buChar char="•"/>
              <a:defRPr sz="2000" kern="1200">
                <a:solidFill>
                  <a:srgbClr val="373E47"/>
                </a:solidFill>
                <a:latin typeface="+mn-lt"/>
                <a:ea typeface="+mn-ea"/>
                <a:cs typeface="+mn-cs"/>
              </a:defRPr>
            </a:lvl1pPr>
            <a:lvl2pPr marL="514337" indent="-171446" algn="l" rtl="0" eaLnBrk="1" fontAlgn="base" hangingPunct="1">
              <a:lnSpc>
                <a:spcPct val="90000"/>
              </a:lnSpc>
              <a:spcBef>
                <a:spcPts val="375"/>
              </a:spcBef>
              <a:spcAft>
                <a:spcPct val="0"/>
              </a:spcAft>
              <a:buFont typeface="Arial" panose="020B0604020202020204" pitchFamily="34" charset="0"/>
              <a:buChar char="•"/>
              <a:defRPr sz="1800" kern="1200">
                <a:solidFill>
                  <a:srgbClr val="373E47"/>
                </a:solidFill>
                <a:latin typeface="+mn-lt"/>
                <a:ea typeface="+mn-ea"/>
                <a:cs typeface="+mn-cs"/>
              </a:defRPr>
            </a:lvl2pPr>
            <a:lvl3pPr marL="857228"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3pPr>
            <a:lvl4pPr marL="1200120"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4pPr>
            <a:lvl5pPr marL="1543012"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t-PT" altLang="pt-PT" sz="1800" b="1" dirty="0">
                <a:solidFill>
                  <a:schemeClr val="accent1"/>
                </a:solidFill>
                <a:latin typeface="Arial" panose="020B0604020202020204" pitchFamily="34" charset="0"/>
                <a:cs typeface="Arial" panose="020B0604020202020204" pitchFamily="34" charset="0"/>
              </a:rPr>
              <a:t>Objetivos:</a:t>
            </a:r>
          </a:p>
          <a:p>
            <a:pPr marL="0" indent="0">
              <a:buNone/>
            </a:pPr>
            <a:endParaRPr lang="pt-PT" altLang="pt-PT" sz="1800" b="1" dirty="0">
              <a:solidFill>
                <a:schemeClr val="tx1"/>
              </a:solidFill>
              <a:latin typeface="Arial" panose="020B0604020202020204" pitchFamily="34" charset="0"/>
              <a:cs typeface="Arial" panose="020B0604020202020204" pitchFamily="34" charset="0"/>
            </a:endParaRPr>
          </a:p>
          <a:p>
            <a:pPr marL="0" indent="0">
              <a:buNone/>
            </a:pPr>
            <a:r>
              <a:rPr lang="pt-PT" altLang="pt-PT" sz="1800" b="1" dirty="0">
                <a:solidFill>
                  <a:schemeClr val="tx1"/>
                </a:solidFill>
                <a:latin typeface="Arial" panose="020B0604020202020204" pitchFamily="34" charset="0"/>
                <a:cs typeface="Arial" panose="020B0604020202020204" pitchFamily="34" charset="0"/>
              </a:rPr>
              <a:t>1. Mitigação: </a:t>
            </a:r>
            <a:r>
              <a:rPr lang="pt-PT" altLang="pt-PT" sz="1800" dirty="0">
                <a:solidFill>
                  <a:schemeClr val="tx1"/>
                </a:solidFill>
                <a:latin typeface="Arial" panose="020B0604020202020204" pitchFamily="34" charset="0"/>
                <a:cs typeface="Arial" panose="020B0604020202020204" pitchFamily="34" charset="0"/>
              </a:rPr>
              <a:t>Manter o aumento da temperatura média global bem abaixo de 2 ° C, acima dos níveis pré-industriais, e preferencialmente abaixo dos 1,5 ° C acima dos níveis pré-industriais.</a:t>
            </a:r>
          </a:p>
          <a:p>
            <a:pPr marL="0" indent="0">
              <a:buNone/>
            </a:pPr>
            <a:endParaRPr lang="pt-PT" altLang="pt-PT" sz="1800" dirty="0">
              <a:solidFill>
                <a:schemeClr val="tx1"/>
              </a:solidFill>
              <a:latin typeface="Arial" panose="020B0604020202020204" pitchFamily="34" charset="0"/>
              <a:cs typeface="Arial" panose="020B0604020202020204" pitchFamily="34" charset="0"/>
            </a:endParaRPr>
          </a:p>
          <a:p>
            <a:pPr marL="0" indent="0">
              <a:buNone/>
            </a:pPr>
            <a:r>
              <a:rPr lang="pt-PT" altLang="pt-PT" sz="1800" b="1" dirty="0">
                <a:solidFill>
                  <a:schemeClr val="tx1"/>
                </a:solidFill>
                <a:latin typeface="Arial" panose="020B0604020202020204" pitchFamily="34" charset="0"/>
                <a:cs typeface="Arial" panose="020B0604020202020204" pitchFamily="34" charset="0"/>
              </a:rPr>
              <a:t>2. Adaptação: </a:t>
            </a:r>
            <a:r>
              <a:rPr lang="pt-PT" altLang="pt-PT" sz="1800" dirty="0">
                <a:solidFill>
                  <a:schemeClr val="tx1"/>
                </a:solidFill>
                <a:latin typeface="Arial" panose="020B0604020202020204" pitchFamily="34" charset="0"/>
                <a:cs typeface="Arial" panose="020B0604020202020204" pitchFamily="34" charset="0"/>
              </a:rPr>
              <a:t>aumentar a capacidade de adaptação aos crescentes impactos adversos das alterações climáticas e promover a resiliência.</a:t>
            </a:r>
          </a:p>
          <a:p>
            <a:pPr marL="0" indent="0">
              <a:buNone/>
            </a:pPr>
            <a:endParaRPr lang="pt-PT" altLang="pt-PT" sz="1800" dirty="0">
              <a:solidFill>
                <a:schemeClr val="tx1"/>
              </a:solidFill>
              <a:latin typeface="Arial" panose="020B0604020202020204" pitchFamily="34" charset="0"/>
              <a:cs typeface="Arial" panose="020B0604020202020204" pitchFamily="34" charset="0"/>
            </a:endParaRPr>
          </a:p>
          <a:p>
            <a:pPr marL="0" indent="0">
              <a:buNone/>
            </a:pPr>
            <a:r>
              <a:rPr lang="pt-PT" altLang="pt-PT" sz="1800" b="1" dirty="0">
                <a:solidFill>
                  <a:schemeClr val="tx1"/>
                </a:solidFill>
                <a:latin typeface="Arial" panose="020B0604020202020204" pitchFamily="34" charset="0"/>
                <a:cs typeface="Arial" panose="020B0604020202020204" pitchFamily="34" charset="0"/>
              </a:rPr>
              <a:t>3. Financiamento: </a:t>
            </a:r>
            <a:r>
              <a:rPr lang="pt-PT" altLang="pt-PT" sz="1800" dirty="0">
                <a:solidFill>
                  <a:schemeClr val="tx1"/>
                </a:solidFill>
                <a:latin typeface="Arial" panose="020B0604020202020204" pitchFamily="34" charset="0"/>
                <a:cs typeface="Arial" panose="020B0604020202020204" pitchFamily="34" charset="0"/>
              </a:rPr>
              <a:t>Financiar a transição, tornando os fluxos financeiros públicos e privados consistentes com os objetivos de transição climática</a:t>
            </a:r>
          </a:p>
        </p:txBody>
      </p:sp>
      <p:sp>
        <p:nvSpPr>
          <p:cNvPr id="8" name="Seta: Para a Direita 7">
            <a:extLst>
              <a:ext uri="{FF2B5EF4-FFF2-40B4-BE49-F238E27FC236}">
                <a16:creationId xmlns:a16="http://schemas.microsoft.com/office/drawing/2014/main" id="{53AC44D8-32B4-42E9-9D7A-33687A22550B}"/>
              </a:ext>
            </a:extLst>
          </p:cNvPr>
          <p:cNvSpPr/>
          <p:nvPr/>
        </p:nvSpPr>
        <p:spPr>
          <a:xfrm>
            <a:off x="595131" y="4895426"/>
            <a:ext cx="876063" cy="3588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accent1"/>
              </a:solidFill>
            </a:endParaRPr>
          </a:p>
        </p:txBody>
      </p:sp>
      <p:sp>
        <p:nvSpPr>
          <p:cNvPr id="9" name="Marcador de Posição de Conteúdo 13">
            <a:extLst>
              <a:ext uri="{FF2B5EF4-FFF2-40B4-BE49-F238E27FC236}">
                <a16:creationId xmlns:a16="http://schemas.microsoft.com/office/drawing/2014/main" id="{19962414-CEA3-484D-81C0-08F6BC8B62E6}"/>
              </a:ext>
            </a:extLst>
          </p:cNvPr>
          <p:cNvSpPr txBox="1">
            <a:spLocks/>
          </p:cNvSpPr>
          <p:nvPr/>
        </p:nvSpPr>
        <p:spPr bwMode="auto">
          <a:xfrm>
            <a:off x="1668529" y="3429000"/>
            <a:ext cx="3155711" cy="431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marL="171446" indent="-171446" algn="l" rtl="0" eaLnBrk="1" fontAlgn="base" hangingPunct="1">
              <a:lnSpc>
                <a:spcPct val="90000"/>
              </a:lnSpc>
              <a:spcBef>
                <a:spcPts val="750"/>
              </a:spcBef>
              <a:spcAft>
                <a:spcPct val="0"/>
              </a:spcAft>
              <a:buFont typeface="Arial" panose="020B0604020202020204" pitchFamily="34" charset="0"/>
              <a:buChar char="•"/>
              <a:defRPr sz="2000" kern="1200">
                <a:solidFill>
                  <a:srgbClr val="373E47"/>
                </a:solidFill>
                <a:latin typeface="+mn-lt"/>
                <a:ea typeface="+mn-ea"/>
                <a:cs typeface="+mn-cs"/>
              </a:defRPr>
            </a:lvl1pPr>
            <a:lvl2pPr marL="514337" indent="-171446" algn="l" rtl="0" eaLnBrk="1" fontAlgn="base" hangingPunct="1">
              <a:lnSpc>
                <a:spcPct val="90000"/>
              </a:lnSpc>
              <a:spcBef>
                <a:spcPts val="375"/>
              </a:spcBef>
              <a:spcAft>
                <a:spcPct val="0"/>
              </a:spcAft>
              <a:buFont typeface="Arial" panose="020B0604020202020204" pitchFamily="34" charset="0"/>
              <a:buChar char="•"/>
              <a:defRPr sz="1800" kern="1200">
                <a:solidFill>
                  <a:srgbClr val="373E47"/>
                </a:solidFill>
                <a:latin typeface="+mn-lt"/>
                <a:ea typeface="+mn-ea"/>
                <a:cs typeface="+mn-cs"/>
              </a:defRPr>
            </a:lvl2pPr>
            <a:lvl3pPr marL="857228"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3pPr>
            <a:lvl4pPr marL="1200120"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4pPr>
            <a:lvl5pPr marL="1543012" indent="-171446" algn="l" rtl="0" eaLnBrk="1" fontAlgn="base" hangingPunct="1">
              <a:lnSpc>
                <a:spcPct val="90000"/>
              </a:lnSpc>
              <a:spcBef>
                <a:spcPts val="375"/>
              </a:spcBef>
              <a:spcAft>
                <a:spcPct val="0"/>
              </a:spcAft>
              <a:buFont typeface="Arial" panose="020B0604020202020204" pitchFamily="34" charset="0"/>
              <a:buChar char="•"/>
              <a:defRPr sz="1600" kern="1200">
                <a:solidFill>
                  <a:srgbClr val="373E47"/>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t-PT" altLang="pt-PT" sz="1800" dirty="0">
                <a:solidFill>
                  <a:schemeClr val="accent1"/>
                </a:solidFill>
                <a:latin typeface="Arial" panose="020B0604020202020204" pitchFamily="34" charset="0"/>
                <a:cs typeface="Arial" panose="020B0604020202020204" pitchFamily="34" charset="0"/>
              </a:rPr>
              <a:t>Neutralidade Carbónica no final da 2ª metade do século XXI</a:t>
            </a:r>
          </a:p>
          <a:p>
            <a:pPr marL="0" indent="0">
              <a:buNone/>
            </a:pPr>
            <a:endParaRPr lang="pt-PT" altLang="pt-PT" sz="1800" dirty="0">
              <a:solidFill>
                <a:schemeClr val="accent1"/>
              </a:solidFill>
              <a:latin typeface="Arial" panose="020B0604020202020204" pitchFamily="34" charset="0"/>
              <a:cs typeface="Arial" panose="020B0604020202020204" pitchFamily="34" charset="0"/>
            </a:endParaRPr>
          </a:p>
          <a:p>
            <a:pPr marL="0" indent="0">
              <a:buNone/>
            </a:pPr>
            <a:r>
              <a:rPr lang="pt-PT" altLang="pt-PT" sz="1800" dirty="0">
                <a:solidFill>
                  <a:schemeClr val="accent1"/>
                </a:solidFill>
                <a:latin typeface="Arial" panose="020B0604020202020204" pitchFamily="34" charset="0"/>
                <a:cs typeface="Arial" panose="020B0604020202020204" pitchFamily="34" charset="0"/>
              </a:rPr>
              <a:t>Temperatura não superior a 1,5C</a:t>
            </a:r>
          </a:p>
        </p:txBody>
      </p:sp>
      <p:sp>
        <p:nvSpPr>
          <p:cNvPr id="10" name="Retângulo 9">
            <a:extLst>
              <a:ext uri="{FF2B5EF4-FFF2-40B4-BE49-F238E27FC236}">
                <a16:creationId xmlns:a16="http://schemas.microsoft.com/office/drawing/2014/main" id="{441A974E-5AB2-4B9B-833B-4860B1E5484B}"/>
              </a:ext>
            </a:extLst>
          </p:cNvPr>
          <p:cNvSpPr/>
          <p:nvPr/>
        </p:nvSpPr>
        <p:spPr>
          <a:xfrm>
            <a:off x="0" y="1"/>
            <a:ext cx="12192000" cy="679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PT" sz="2400" dirty="0">
              <a:solidFill>
                <a:prstClr val="white"/>
              </a:solidFill>
              <a:latin typeface="Arial" panose="020B0604020202020204" pitchFamily="34" charset="0"/>
              <a:cs typeface="Arial" panose="020B0604020202020204" pitchFamily="34" charset="0"/>
            </a:endParaRPr>
          </a:p>
        </p:txBody>
      </p:sp>
      <p:sp>
        <p:nvSpPr>
          <p:cNvPr id="11" name="Retângulo 10">
            <a:extLst>
              <a:ext uri="{FF2B5EF4-FFF2-40B4-BE49-F238E27FC236}">
                <a16:creationId xmlns:a16="http://schemas.microsoft.com/office/drawing/2014/main" id="{8C2E98BC-DC7B-4D44-BE74-03E510587DEF}"/>
              </a:ext>
            </a:extLst>
          </p:cNvPr>
          <p:cNvSpPr/>
          <p:nvPr/>
        </p:nvSpPr>
        <p:spPr>
          <a:xfrm>
            <a:off x="0" y="149254"/>
            <a:ext cx="11055350" cy="461665"/>
          </a:xfrm>
          <a:prstGeom prst="rect">
            <a:avLst/>
          </a:prstGeom>
        </p:spPr>
        <p:txBody>
          <a:bodyPr wrap="square">
            <a:spAutoFit/>
          </a:bodyPr>
          <a:lstStyle/>
          <a:p>
            <a:r>
              <a:rPr lang="pt-PT" sz="2400" b="1" spc="-100" dirty="0">
                <a:solidFill>
                  <a:srgbClr val="305387"/>
                </a:solidFill>
                <a:latin typeface="Montserrat Bold"/>
              </a:rPr>
              <a:t>Acordo de Paris – limitar o aumento da temperatura a + 1,5C</a:t>
            </a:r>
          </a:p>
        </p:txBody>
      </p:sp>
    </p:spTree>
    <p:extLst>
      <p:ext uri="{BB962C8B-B14F-4D97-AF65-F5344CB8AC3E}">
        <p14:creationId xmlns:p14="http://schemas.microsoft.com/office/powerpoint/2010/main" val="2377162362"/>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A35F34874E26834885CE58FC991FF51F" ma:contentTypeVersion="15" ma:contentTypeDescription="Criar um novo documento." ma:contentTypeScope="" ma:versionID="36cbc93e1f58ebd6d866a0b5cd0c7545">
  <xsd:schema xmlns:xsd="http://www.w3.org/2001/XMLSchema" xmlns:xs="http://www.w3.org/2001/XMLSchema" xmlns:p="http://schemas.microsoft.com/office/2006/metadata/properties" xmlns:ns2="55a56a7f-139e-4d0b-82f5-06540710e0fd" xmlns:ns3="f0a467c2-bcca-4c7b-9c11-a87798237622" targetNamespace="http://schemas.microsoft.com/office/2006/metadata/properties" ma:root="true" ma:fieldsID="16e473b2e981476ca77bfbc7bef941b6" ns2:_="" ns3:_="">
    <xsd:import namespace="55a56a7f-139e-4d0b-82f5-06540710e0fd"/>
    <xsd:import namespace="f0a467c2-bcca-4c7b-9c11-a877982376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56a7f-139e-4d0b-82f5-06540710e0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Etiquetas de Imagem" ma:readOnly="false" ma:fieldId="{5cf76f15-5ced-4ddc-b409-7134ff3c332f}" ma:taxonomyMulti="true" ma:sspId="b238f34b-717f-463e-ba0f-b960e87852a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a467c2-bcca-4c7b-9c11-a8779823762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883a5b2-8b79-4f87-8546-b647abab8b2b}" ma:internalName="TaxCatchAll" ma:showField="CatchAllData" ma:web="f0a467c2-bcca-4c7b-9c11-a877982376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732E6E-39B7-417E-A450-052000689DD7}">
  <ds:schemaRefs>
    <ds:schemaRef ds:uri="http://schemas.microsoft.com/sharepoint/v3/contenttype/forms"/>
  </ds:schemaRefs>
</ds:datastoreItem>
</file>

<file path=customXml/itemProps2.xml><?xml version="1.0" encoding="utf-8"?>
<ds:datastoreItem xmlns:ds="http://schemas.openxmlformats.org/officeDocument/2006/customXml" ds:itemID="{CB66ECD9-46DF-4F9B-AE74-702046354B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a56a7f-139e-4d0b-82f5-06540710e0fd"/>
    <ds:schemaRef ds:uri="f0a467c2-bcca-4c7b-9c11-a87798237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2210</Words>
  <Application>Microsoft Office PowerPoint</Application>
  <PresentationFormat>Ecrã Panorâmico</PresentationFormat>
  <Paragraphs>219</Paragraphs>
  <Slides>30</Slides>
  <Notes>9</Notes>
  <HiddenSlides>1</HiddenSlides>
  <MMClips>3</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30</vt:i4>
      </vt:variant>
    </vt:vector>
  </HeadingPairs>
  <TitlesOfParts>
    <vt:vector size="37" baseType="lpstr">
      <vt:lpstr>Arial</vt:lpstr>
      <vt:lpstr>Calibri</vt:lpstr>
      <vt:lpstr>Montserrat Bold</vt:lpstr>
      <vt:lpstr>Montserrat Medium</vt:lpstr>
      <vt:lpstr>Roboto</vt:lpstr>
      <vt:lpstr>Roboto Bold</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sofia santos</dc:creator>
  <cp:lastModifiedBy>Sergio Quaresma</cp:lastModifiedBy>
  <cp:revision>745</cp:revision>
  <cp:lastPrinted>2018-09-07T08:19:13Z</cp:lastPrinted>
  <dcterms:created xsi:type="dcterms:W3CDTF">2018-05-06T18:21:19Z</dcterms:created>
  <dcterms:modified xsi:type="dcterms:W3CDTF">2023-04-05T17:06:00Z</dcterms:modified>
</cp:coreProperties>
</file>