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69" r:id="rId6"/>
    <p:sldId id="270" r:id="rId7"/>
    <p:sldId id="271" r:id="rId8"/>
    <p:sldId id="272" r:id="rId9"/>
    <p:sldId id="280" r:id="rId10"/>
    <p:sldId id="273" r:id="rId11"/>
    <p:sldId id="274" r:id="rId12"/>
    <p:sldId id="275" r:id="rId13"/>
    <p:sldId id="281" r:id="rId14"/>
    <p:sldId id="286" r:id="rId15"/>
    <p:sldId id="276" r:id="rId16"/>
    <p:sldId id="282" r:id="rId17"/>
    <p:sldId id="277" r:id="rId18"/>
    <p:sldId id="278" r:id="rId19"/>
    <p:sldId id="283" r:id="rId20"/>
    <p:sldId id="285" r:id="rId21"/>
    <p:sldId id="284" r:id="rId22"/>
    <p:sldId id="258" r:id="rId2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>
        <p:guide orient="horz" pos="709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6294C-ADD7-D0E8-3D1B-7C3004C19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D743A-E259-0915-713B-A726EBAC6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CCB9F57-4FFF-10F4-6EC4-E3AC614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4BF76C-406F-868A-6EDA-953A732C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50C700-8245-58EC-D3F5-202B5BC1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88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CA56-A9A0-FF24-71BD-003FA843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CFB85CE-1B76-F761-BD81-5A6C96453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623875-E6D3-D2CB-DB79-E658106F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0D7A8E-6ACF-EF83-1354-A3817744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7872AE-5E35-0EB2-70DD-47E99047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17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9E1CAC-0A0B-EF18-6D79-4123F2774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941EE1A-8FC3-9ADE-CF55-BF5ADB8D7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D08B709-67D0-5DD1-5E08-57F48327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035537-FC3C-7387-1DE7-EBB8C997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E2E3A98-737C-5141-7D11-12535747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27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2B0C2-E3FE-5A44-BDDD-688AFCCF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FFD631-5187-DC33-E726-78161DC46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CCA35B-4038-E70B-C274-A8E94437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7BBD77-D49B-5C3C-6789-5B9A2EB7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5E9C84-BC1A-F649-5BA2-E891FDA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78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06D09-E3EE-A629-82C1-ABB40FE0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3F7B9C-D589-6440-A343-B5BE86061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F75556-B4BD-3EC0-6B4D-8B230695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4ACC9-4DB0-0681-8EA4-17404FEC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0AEFBB-7CF5-D6C9-55C9-6C58737A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0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31EA-10BA-CCA9-BD22-244F2453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DB48A9-5DBA-7C20-8165-E0800BD79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4010E0-F475-9F0B-5CBA-865090421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39E3F3E-4A90-7F50-1C15-9D5E213E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36EF5EC-E72B-D9E5-1B97-CC2327BF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738152D-BB84-0CC3-5F04-EA23B635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082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90FF5-0382-5D04-8056-029FD10A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608981-7EEB-AFFE-DB5D-D64072470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CC73364-50F4-6AA8-B090-F5E240F1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1A8A192-7110-08D3-DBF5-8214C2C1F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49BB623-A816-1626-34BA-DB003DE0B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9CBAE40-3EB1-147C-CE8C-C5B63CAC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7A2F471-0B59-D981-D8BC-E3539E7B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BEC2349-031C-4BF5-E190-986E6573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13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F1927-7BB3-8D22-BE90-D55D7878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621552B-8C28-68E4-AD5C-C1DFEBF1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6922A97-49B8-AF3C-2CDE-CBCACD20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899D5B6-2EDC-16CE-3C44-B416310A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13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D1702FC-859C-A689-6EAA-68E9EC5F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CB70CA1-FEA3-6FAB-A46F-4BE4C391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2290686-C0A7-19AA-2805-C35305B5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495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6218E-18EF-8FA2-C1FF-E3DDBEB0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6D0D744-49FA-C309-8735-9CE31FC6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61EAC37-F76B-C682-9C89-E8E8F14B0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1AB46AA-4BEB-1646-218D-4B12718E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31AC648-6E2F-7DEB-C626-B45736A6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7D8385C-C39B-1CFE-A6A1-8EABDE41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455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EF277-5A0A-71B6-E484-3EF9FD36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23E7D00-BA7D-6FCA-E37F-7AA49939A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22A10D1-79DA-DE11-B022-E8CBDBABD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5368DB-58D9-0E77-E53F-4EE0D50D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7452691-12F8-D098-C1AB-1BAD3264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75A7FCE-50B8-A6C9-70EC-F1FFA23E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310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4A87F44-248E-36AC-92EF-4A65577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5C5E57-4EA0-977B-AB47-B3F3CDE5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7E6653-73FB-6408-4710-28AA09794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1D65-CE39-471A-A881-2F00CEF35CD6}" type="datetimeFigureOut">
              <a:rPr lang="pt-PT" smtClean="0"/>
              <a:t>17/04/2023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6248F4-B277-9069-D745-6AA193FB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EBB2C0-A1F8-C21A-9768-8D66CE035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70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3A8235-A5BE-C01E-618D-E27B3B027224}"/>
              </a:ext>
            </a:extLst>
          </p:cNvPr>
          <p:cNvSpPr txBox="1"/>
          <p:nvPr/>
        </p:nvSpPr>
        <p:spPr>
          <a:xfrm>
            <a:off x="841971" y="3447600"/>
            <a:ext cx="493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entury Gothic" panose="020B0502020202020204" pitchFamily="34" charset="0"/>
              </a:rPr>
              <a:t>Tema</a:t>
            </a:r>
            <a:r>
              <a:rPr lang="pt-PT" dirty="0">
                <a:solidFill>
                  <a:schemeClr val="bg1"/>
                </a:solidFill>
              </a:rPr>
              <a:t>: Análise aos </a:t>
            </a:r>
            <a:r>
              <a:rPr lang="pt-PT" b="1" dirty="0">
                <a:solidFill>
                  <a:schemeClr val="bg1"/>
                </a:solidFill>
              </a:rPr>
              <a:t>processos de convergência económica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9532BE-85CB-53DA-2DA2-83B57D01FA50}"/>
              </a:ext>
            </a:extLst>
          </p:cNvPr>
          <p:cNvSpPr txBox="1"/>
          <p:nvPr/>
        </p:nvSpPr>
        <p:spPr>
          <a:xfrm>
            <a:off x="841971" y="4882731"/>
            <a:ext cx="627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Autor</a:t>
            </a:r>
            <a:r>
              <a:rPr lang="pt-PT" sz="1600" dirty="0">
                <a:solidFill>
                  <a:schemeClr val="bg1"/>
                </a:solidFill>
              </a:rPr>
              <a:t>: </a:t>
            </a:r>
            <a:r>
              <a:rPr lang="pt-P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Nuno Romão </a:t>
            </a:r>
            <a:r>
              <a:rPr lang="pt-P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(AD&amp;C / Unidade de Política Regional)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6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PPS NUTS III (UE=100) – 2000-2020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10294B-6638-832C-1991-03EF1F19D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42" y="3975322"/>
            <a:ext cx="4276715" cy="27847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B7E70F4-B6FB-789E-E29D-2DD147B7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43" y="3975322"/>
            <a:ext cx="4276715" cy="27847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61B979-FB02-4F5C-8F1A-507059DC1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641" y="1155313"/>
            <a:ext cx="4276715" cy="27847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039947-7A8C-8E8F-1F9E-ED073D4D6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42" y="1155313"/>
            <a:ext cx="4276715" cy="27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0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Evolução do 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PPS NUTS III (2000-2020)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892D64-6030-697F-1E85-34A4B593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97" y="1493132"/>
            <a:ext cx="8169933" cy="53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6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Evolução do 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PPS NUTS III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213473DB-8476-A255-0769-ECBE9968780D}"/>
              </a:ext>
            </a:extLst>
          </p:cNvPr>
          <p:cNvSpPr txBox="1">
            <a:spLocks/>
          </p:cNvSpPr>
          <p:nvPr/>
        </p:nvSpPr>
        <p:spPr>
          <a:xfrm>
            <a:off x="10859590" y="1449570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2000-2008</a:t>
            </a:r>
          </a:p>
        </p:txBody>
      </p:sp>
      <p:sp>
        <p:nvSpPr>
          <p:cNvPr id="9" name="Marcador de Posição do Texto 4">
            <a:extLst>
              <a:ext uri="{FF2B5EF4-FFF2-40B4-BE49-F238E27FC236}">
                <a16:creationId xmlns:a16="http://schemas.microsoft.com/office/drawing/2014/main" id="{79F42528-BC12-0634-3D88-341FF423EE82}"/>
              </a:ext>
            </a:extLst>
          </p:cNvPr>
          <p:cNvSpPr txBox="1">
            <a:spLocks/>
          </p:cNvSpPr>
          <p:nvPr/>
        </p:nvSpPr>
        <p:spPr>
          <a:xfrm>
            <a:off x="65194" y="4838718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2008-2016</a:t>
            </a:r>
          </a:p>
        </p:txBody>
      </p:sp>
      <p:sp>
        <p:nvSpPr>
          <p:cNvPr id="10" name="Marcador de Posição do Texto 4">
            <a:extLst>
              <a:ext uri="{FF2B5EF4-FFF2-40B4-BE49-F238E27FC236}">
                <a16:creationId xmlns:a16="http://schemas.microsoft.com/office/drawing/2014/main" id="{FB10118C-6FBD-232B-BB93-2778C42CD473}"/>
              </a:ext>
            </a:extLst>
          </p:cNvPr>
          <p:cNvSpPr txBox="1">
            <a:spLocks/>
          </p:cNvSpPr>
          <p:nvPr/>
        </p:nvSpPr>
        <p:spPr>
          <a:xfrm>
            <a:off x="10885783" y="4843700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2016-2020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36D4DA1-18E4-CC62-51C8-CC99B69EB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4" t="1133" r="1326" b="8240"/>
          <a:stretch/>
        </p:blipFill>
        <p:spPr>
          <a:xfrm>
            <a:off x="1336789" y="3917536"/>
            <a:ext cx="4776232" cy="295671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F5C9DF3-BC4F-DFEC-C5CD-316899BBA8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0" t="1070" r="1901" b="8302"/>
          <a:stretch/>
        </p:blipFill>
        <p:spPr>
          <a:xfrm>
            <a:off x="6238340" y="3917522"/>
            <a:ext cx="4739099" cy="295671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A11AC8B-4E7E-3BC7-2292-1F6E760D9C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8" t="1004" r="1512" b="8368"/>
          <a:stretch/>
        </p:blipFill>
        <p:spPr>
          <a:xfrm>
            <a:off x="1371411" y="1028088"/>
            <a:ext cx="4739099" cy="2956714"/>
          </a:xfrm>
          <a:prstGeom prst="rect">
            <a:avLst/>
          </a:prstGeom>
        </p:spPr>
      </p:pic>
      <p:sp>
        <p:nvSpPr>
          <p:cNvPr id="15" name="Marcador de Posição do Texto 4">
            <a:extLst>
              <a:ext uri="{FF2B5EF4-FFF2-40B4-BE49-F238E27FC236}">
                <a16:creationId xmlns:a16="http://schemas.microsoft.com/office/drawing/2014/main" id="{F4538277-7725-9764-4E50-8F8D8F67AB9E}"/>
              </a:ext>
            </a:extLst>
          </p:cNvPr>
          <p:cNvSpPr txBox="1">
            <a:spLocks/>
          </p:cNvSpPr>
          <p:nvPr/>
        </p:nvSpPr>
        <p:spPr>
          <a:xfrm>
            <a:off x="30572" y="1449570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2000-2020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E17E76-B6BC-2B03-4C3B-D04B87F87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222" y="987772"/>
            <a:ext cx="5013907" cy="32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7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667112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Evolução do PIB PPS e da população NUTS III – 2000-2020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EA235B-01BC-6A7A-9F41-38C557BB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507" y="1457326"/>
            <a:ext cx="7706561" cy="50145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E0C966F-D58F-C586-8E0E-F592EA9B24FA}"/>
              </a:ext>
            </a:extLst>
          </p:cNvPr>
          <p:cNvSpPr txBox="1"/>
          <p:nvPr/>
        </p:nvSpPr>
        <p:spPr>
          <a:xfrm>
            <a:off x="5545978" y="6479391"/>
            <a:ext cx="1100043" cy="26651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Fonte: Eurostat</a:t>
            </a:r>
          </a:p>
        </p:txBody>
      </p:sp>
    </p:spTree>
    <p:extLst>
      <p:ext uri="{BB962C8B-B14F-4D97-AF65-F5344CB8AC3E}">
        <p14:creationId xmlns:p14="http://schemas.microsoft.com/office/powerpoint/2010/main" val="300609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840367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PPS e volume dos EM (UE=100) – 2000-2022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0056E4-C7FE-4657-0FA9-7955A57AA4BF}"/>
              </a:ext>
            </a:extLst>
          </p:cNvPr>
          <p:cNvSpPr txBox="1"/>
          <p:nvPr/>
        </p:nvSpPr>
        <p:spPr>
          <a:xfrm>
            <a:off x="5545978" y="5853748"/>
            <a:ext cx="1100043" cy="26651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Fonte: Eurostat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02AC03-964D-B17F-B245-ACB379E37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1" y="1929985"/>
            <a:ext cx="5950212" cy="3874466"/>
          </a:xfrm>
          <a:prstGeom prst="rect">
            <a:avLst/>
          </a:prstGeom>
        </p:spPr>
      </p:pic>
      <p:sp>
        <p:nvSpPr>
          <p:cNvPr id="9" name="Marcador de Posição do Texto 4">
            <a:extLst>
              <a:ext uri="{FF2B5EF4-FFF2-40B4-BE49-F238E27FC236}">
                <a16:creationId xmlns:a16="http://schemas.microsoft.com/office/drawing/2014/main" id="{DE9CE837-EBD2-7CB0-A2D8-83A9FFDF6977}"/>
              </a:ext>
            </a:extLst>
          </p:cNvPr>
          <p:cNvSpPr txBox="1">
            <a:spLocks/>
          </p:cNvSpPr>
          <p:nvPr/>
        </p:nvSpPr>
        <p:spPr>
          <a:xfrm>
            <a:off x="7093819" y="1504201"/>
            <a:ext cx="4321743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PIB per capita, em volume (UE27=100)</a:t>
            </a:r>
          </a:p>
        </p:txBody>
      </p:sp>
      <p:sp>
        <p:nvSpPr>
          <p:cNvPr id="10" name="Marcador de Posição do Texto 4">
            <a:extLst>
              <a:ext uri="{FF2B5EF4-FFF2-40B4-BE49-F238E27FC236}">
                <a16:creationId xmlns:a16="http://schemas.microsoft.com/office/drawing/2014/main" id="{DA1199AB-DDFC-1F85-A17E-F22BF0F4BFF9}"/>
              </a:ext>
            </a:extLst>
          </p:cNvPr>
          <p:cNvSpPr txBox="1">
            <a:spLocks/>
          </p:cNvSpPr>
          <p:nvPr/>
        </p:nvSpPr>
        <p:spPr>
          <a:xfrm>
            <a:off x="898725" y="1504200"/>
            <a:ext cx="4321743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PIB per capita, em PPS (UE27=100)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8E0D3FB-15CF-D5B4-43D8-128F1EE88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873" y="1929985"/>
            <a:ext cx="5950212" cy="38744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9C56E2-863F-9600-015E-2CAEBC9FA116}"/>
              </a:ext>
            </a:extLst>
          </p:cNvPr>
          <p:cNvSpPr txBox="1"/>
          <p:nvPr/>
        </p:nvSpPr>
        <p:spPr>
          <a:xfrm>
            <a:off x="2742642" y="5909535"/>
            <a:ext cx="3011591" cy="928213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r>
              <a:rPr lang="pt-PT" sz="1050" dirty="0" err="1">
                <a:solidFill>
                  <a:schemeClr val="tx2"/>
                </a:solidFill>
              </a:rPr>
              <a:t>PIBpc</a:t>
            </a:r>
            <a:r>
              <a:rPr lang="pt-PT" sz="1050" dirty="0">
                <a:solidFill>
                  <a:schemeClr val="tx2"/>
                </a:solidFill>
              </a:rPr>
              <a:t> PPS PT (EU=100):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2000: 85,3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2008: 81,9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2016: 77,9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2022: 77,2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24125E-020B-C664-356A-694CBE51798C}"/>
              </a:ext>
            </a:extLst>
          </p:cNvPr>
          <p:cNvSpPr txBox="1"/>
          <p:nvPr/>
        </p:nvSpPr>
        <p:spPr>
          <a:xfrm>
            <a:off x="8316011" y="5912137"/>
            <a:ext cx="3011591" cy="880988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r>
              <a:rPr lang="pt-PT" sz="1050" dirty="0" err="1">
                <a:solidFill>
                  <a:schemeClr val="tx2"/>
                </a:solidFill>
              </a:rPr>
              <a:t>PIBpc</a:t>
            </a:r>
            <a:r>
              <a:rPr lang="pt-PT" sz="1050" dirty="0">
                <a:solidFill>
                  <a:schemeClr val="tx2"/>
                </a:solidFill>
              </a:rPr>
              <a:t> volume PT (EU=100):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2000: 72,3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2008: 67,4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2016: 64,4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2022: 67,0</a:t>
            </a:r>
          </a:p>
        </p:txBody>
      </p:sp>
    </p:spTree>
    <p:extLst>
      <p:ext uri="{BB962C8B-B14F-4D97-AF65-F5344CB8AC3E}">
        <p14:creationId xmlns:p14="http://schemas.microsoft.com/office/powerpoint/2010/main" val="312252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49" y="667759"/>
            <a:ext cx="9888493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Desagregação do PIB per capita (volume) por componentes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867F45-A1B1-3C3E-5253-05014E3EACCD}"/>
              </a:ext>
            </a:extLst>
          </p:cNvPr>
          <p:cNvSpPr txBox="1"/>
          <p:nvPr/>
        </p:nvSpPr>
        <p:spPr>
          <a:xfrm>
            <a:off x="5545978" y="6479391"/>
            <a:ext cx="1100043" cy="26651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Fonte: Eurostat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01117E-1ADB-5798-FE85-7C0931F03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29" y="1322621"/>
            <a:ext cx="7716681" cy="502469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53F6072-47EB-074B-2C36-ABBD0E79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579" y="4946037"/>
            <a:ext cx="214491" cy="589342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3244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A08BF0B-1155-0451-6E16-C94F39F4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158" y="3910600"/>
            <a:ext cx="4462659" cy="2905849"/>
          </a:xfrm>
          <a:prstGeom prst="rect">
            <a:avLst/>
          </a:prstGeom>
        </p:spPr>
      </p:pic>
      <p:sp>
        <p:nvSpPr>
          <p:cNvPr id="6" name="Título 19">
            <a:extLst>
              <a:ext uri="{FF2B5EF4-FFF2-40B4-BE49-F238E27FC236}">
                <a16:creationId xmlns:a16="http://schemas.microsoft.com/office/drawing/2014/main" id="{2B3280E9-CD19-512A-F76B-4EB794CF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49" y="667759"/>
            <a:ext cx="9888493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Desagregação do PIB per capita (volume) por componentes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5614CC-12CE-F319-4283-73ACA720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0" y="1225173"/>
            <a:ext cx="4462659" cy="29087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74D702E-D283-02ED-A2E3-A2CE1BAD4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534" y="1225173"/>
            <a:ext cx="4462659" cy="290877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53BEF19-3C61-DF82-C831-83D5925B8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749" y="3379305"/>
            <a:ext cx="120119" cy="324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88930BF-30EA-7F25-05F5-67DF838DC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1420" y="3254359"/>
            <a:ext cx="144125" cy="396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D81271-0859-FFA5-E63A-83383CD6F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109" y="6124061"/>
            <a:ext cx="91717" cy="252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9" name="Seta: Em Ângulo Reto Para Cima 8">
            <a:extLst>
              <a:ext uri="{FF2B5EF4-FFF2-40B4-BE49-F238E27FC236}">
                <a16:creationId xmlns:a16="http://schemas.microsoft.com/office/drawing/2014/main" id="{89F8539C-0E8A-E626-26EF-082EDFD5101A}"/>
              </a:ext>
            </a:extLst>
          </p:cNvPr>
          <p:cNvSpPr/>
          <p:nvPr/>
        </p:nvSpPr>
        <p:spPr>
          <a:xfrm>
            <a:off x="8835991" y="4483800"/>
            <a:ext cx="1126156" cy="712270"/>
          </a:xfrm>
          <a:prstGeom prst="bentUp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: Em Ângulo Reto Para Cima 9">
            <a:extLst>
              <a:ext uri="{FF2B5EF4-FFF2-40B4-BE49-F238E27FC236}">
                <a16:creationId xmlns:a16="http://schemas.microsoft.com/office/drawing/2014/main" id="{744EE86B-468C-D657-9B39-7EB90A549A9F}"/>
              </a:ext>
            </a:extLst>
          </p:cNvPr>
          <p:cNvSpPr/>
          <p:nvPr/>
        </p:nvSpPr>
        <p:spPr>
          <a:xfrm rot="5400000">
            <a:off x="2491327" y="4262403"/>
            <a:ext cx="725128" cy="1248076"/>
          </a:xfrm>
          <a:prstGeom prst="bentUp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400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1120147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O que nos dizem os dados:</a:t>
            </a:r>
          </a:p>
        </p:txBody>
      </p:sp>
      <p:sp>
        <p:nvSpPr>
          <p:cNvPr id="5" name="Marcador de Posição de Conteúdo 20">
            <a:extLst>
              <a:ext uri="{FF2B5EF4-FFF2-40B4-BE49-F238E27FC236}">
                <a16:creationId xmlns:a16="http://schemas.microsoft.com/office/drawing/2014/main" id="{F1AB3FAE-8B6F-81DA-B812-D45479EF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50" y="1642938"/>
            <a:ext cx="10523900" cy="515704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200" dirty="0"/>
              <a:t>A União Europeia bem sucedida como indutora de convergência entre os seus Estados-Membros (EM);</a:t>
            </a:r>
          </a:p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200" dirty="0"/>
              <a:t>Novos desafios à escala europeia: Armadilha do Rendimento Médio e a relevância crescente da não convergência interna em diversos EM;</a:t>
            </a:r>
          </a:p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200" dirty="0"/>
              <a:t>Portugal com uma evolução distinta: não convergência externa com convergência interna</a:t>
            </a:r>
          </a:p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200" dirty="0"/>
              <a:t>Importância de observar a evolução demográfica quando se analisam os processos de convergência (seja a nível de países, seja de regiões).</a:t>
            </a:r>
          </a:p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200" dirty="0"/>
              <a:t>Portugal e a maioria das suas regiões estão em processo de armadilha do rendimento médio.</a:t>
            </a:r>
          </a:p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200" dirty="0"/>
              <a:t>EM do clube da divergência negativa (PT, ES, EL e CY) com crescimentos no último </a:t>
            </a:r>
            <a:r>
              <a:rPr lang="pt-PT" sz="2200" dirty="0" err="1"/>
              <a:t>sub-período</a:t>
            </a:r>
            <a:r>
              <a:rPr lang="pt-PT" sz="2200" dirty="0"/>
              <a:t> ancorados no emprego. O desafio do crescimento da produtividade, que se estende a alguns EM mais desenvolvidos (IT, FR, BE, NL …)</a:t>
            </a:r>
          </a:p>
        </p:txBody>
      </p:sp>
    </p:spTree>
    <p:extLst>
      <p:ext uri="{BB962C8B-B14F-4D97-AF65-F5344CB8AC3E}">
        <p14:creationId xmlns:p14="http://schemas.microsoft.com/office/powerpoint/2010/main" val="224196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1120147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O que se precisa de perceber melhor:</a:t>
            </a:r>
          </a:p>
        </p:txBody>
      </p:sp>
      <p:sp>
        <p:nvSpPr>
          <p:cNvPr id="5" name="Marcador de Posição de Conteúdo 20">
            <a:extLst>
              <a:ext uri="{FF2B5EF4-FFF2-40B4-BE49-F238E27FC236}">
                <a16:creationId xmlns:a16="http://schemas.microsoft.com/office/drawing/2014/main" id="{F1AB3FAE-8B6F-81DA-B812-D45479EF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50" y="2067584"/>
            <a:ext cx="10523900" cy="4233673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400" dirty="0"/>
              <a:t>Volatilidade e incerteza associado ao último subperíodo (2016-2022), marcado por </a:t>
            </a:r>
            <a:r>
              <a:rPr lang="pt-PT" sz="2400" dirty="0" err="1"/>
              <a:t>policrises</a:t>
            </a:r>
            <a:r>
              <a:rPr lang="pt-PT" sz="2400" dirty="0"/>
              <a:t>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400" dirty="0"/>
              <a:t>Melhor compreensão do efeito PPS (como forte indutor convergência… exceto no caso de Portugal no último subperíodo).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400" dirty="0"/>
              <a:t>Relevância do efeito estatístico de aproximação à média (importância dos trabalhos em desenvolvimento para a compreensão da armadilha do rendimento médio).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400" dirty="0"/>
              <a:t>Compreensão dos </a:t>
            </a:r>
            <a:r>
              <a:rPr lang="pt-PT" sz="2400" i="1" dirty="0"/>
              <a:t>drivers</a:t>
            </a:r>
            <a:r>
              <a:rPr lang="pt-PT" sz="2400" dirty="0"/>
              <a:t> de convergência (produtividade, emprego e atividade) nas regiões portuguesas no subperíodo mais recente (evolução na atividade económica e do tecido produtivo).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3259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1120147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Algumas implicações para a política pública:</a:t>
            </a:r>
          </a:p>
        </p:txBody>
      </p:sp>
      <p:sp>
        <p:nvSpPr>
          <p:cNvPr id="5" name="Marcador de Posição de Conteúdo 20">
            <a:extLst>
              <a:ext uri="{FF2B5EF4-FFF2-40B4-BE49-F238E27FC236}">
                <a16:creationId xmlns:a16="http://schemas.microsoft.com/office/drawing/2014/main" id="{F1AB3FAE-8B6F-81DA-B812-D45479EF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50" y="1722043"/>
            <a:ext cx="10523900" cy="4966538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400" dirty="0"/>
              <a:t>Centralidade da produtividade para o processo de convergência nacional e europeu (num contexto de enormes desafios demográficos).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400" dirty="0"/>
              <a:t>Convergência externa de Portugal implica reverter as tendências recentes das suas áreas metropolitanas e principais sub-regiões urbanas…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400" dirty="0"/>
              <a:t>… complementado com contributos das restantes regiões.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2400" dirty="0"/>
              <a:t>A importância das estratégias de desenvolvimento (participadas e mobilizadoras) que: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dirty="0"/>
              <a:t>Assumam as diversas escalas territoriais (nacional regional e sub-regional);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dirty="0"/>
              <a:t>Promovam as complementaridades entre competitividade e coesão territorial, sem as confundir;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dirty="0"/>
              <a:t>Mobilizem a sociedade e os atores económicos para escolhas estratégicas;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PT" dirty="0"/>
              <a:t>Sejam devidamente acompanhadas e avaliadas, promovendo aprendizagem continua.</a:t>
            </a:r>
          </a:p>
        </p:txBody>
      </p:sp>
    </p:spTree>
    <p:extLst>
      <p:ext uri="{BB962C8B-B14F-4D97-AF65-F5344CB8AC3E}">
        <p14:creationId xmlns:p14="http://schemas.microsoft.com/office/powerpoint/2010/main" val="178969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1740763"/>
            <a:ext cx="9582339" cy="522791"/>
          </a:xfrm>
        </p:spPr>
        <p:txBody>
          <a:bodyPr>
            <a:noAutofit/>
          </a:bodyPr>
          <a:lstStyle/>
          <a:p>
            <a:r>
              <a:rPr lang="pt-PT" sz="4000" dirty="0">
                <a:solidFill>
                  <a:schemeClr val="accent5">
                    <a:lumMod val="75000"/>
                  </a:schemeClr>
                </a:solidFill>
              </a:rPr>
              <a:t>Estrutura da apresentação</a:t>
            </a:r>
          </a:p>
        </p:txBody>
      </p:sp>
      <p:sp>
        <p:nvSpPr>
          <p:cNvPr id="5" name="Marcador de Posição de Conteúdo 20">
            <a:extLst>
              <a:ext uri="{FF2B5EF4-FFF2-40B4-BE49-F238E27FC236}">
                <a16:creationId xmlns:a16="http://schemas.microsoft.com/office/drawing/2014/main" id="{F1AB3FAE-8B6F-81DA-B812-D45479EF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50" y="2643244"/>
            <a:ext cx="10523900" cy="343728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t-PT" sz="3200" dirty="0"/>
              <a:t>Convergência europeia do </a:t>
            </a:r>
            <a:r>
              <a:rPr lang="pt-PT" sz="3200" i="1" dirty="0"/>
              <a:t>PIB per capita</a:t>
            </a:r>
            <a:r>
              <a:rPr lang="pt-PT" sz="3200" dirty="0"/>
              <a:t>:</a:t>
            </a:r>
          </a:p>
          <a:p>
            <a:pPr marL="0" indent="0">
              <a:buNone/>
            </a:pPr>
            <a:r>
              <a:rPr lang="pt-PT" sz="3200" dirty="0"/>
              <a:t>	Nível nacional (Estados-Membros)</a:t>
            </a:r>
          </a:p>
          <a:p>
            <a:pPr marL="0" indent="0">
              <a:buNone/>
            </a:pPr>
            <a:r>
              <a:rPr lang="pt-PT" sz="3200" dirty="0"/>
              <a:t>	Nível regional (NUTS II) e sub-regional (NUTS III)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pt-PT" sz="3200" dirty="0"/>
              <a:t>Efeito população e efeito PPS</a:t>
            </a:r>
          </a:p>
          <a:p>
            <a:pPr marL="514350" indent="-514350">
              <a:lnSpc>
                <a:spcPct val="100000"/>
              </a:lnSpc>
              <a:buAutoNum type="arabicPeriod" startAt="2"/>
            </a:pPr>
            <a:r>
              <a:rPr lang="pt-PT" sz="3200" dirty="0"/>
              <a:t>Fontes de convergência: produtividade nacional e utilização de recursos humanos</a:t>
            </a:r>
          </a:p>
          <a:p>
            <a:pPr marL="514350" indent="-514350">
              <a:buAutoNum type="arabicPeriod" startAt="2"/>
            </a:pPr>
            <a:r>
              <a:rPr lang="pt-PT" sz="3200" dirty="0"/>
              <a:t>Principais contributos e conclusões</a:t>
            </a:r>
          </a:p>
          <a:p>
            <a:pPr marL="514350" indent="-514350">
              <a:buAutoNum type="arabicPeriod" startAt="2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1367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5E20DF7-204E-81C6-939C-312ABAB0A9D3}"/>
              </a:ext>
            </a:extLst>
          </p:cNvPr>
          <p:cNvSpPr txBox="1"/>
          <p:nvPr/>
        </p:nvSpPr>
        <p:spPr>
          <a:xfrm>
            <a:off x="838795" y="308632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Obrigado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B0AFC9-7068-829D-42C9-88932EDFEF6B}"/>
              </a:ext>
            </a:extLst>
          </p:cNvPr>
          <p:cNvSpPr txBox="1"/>
          <p:nvPr/>
        </p:nvSpPr>
        <p:spPr>
          <a:xfrm>
            <a:off x="838795" y="523583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entury Gothic" panose="020B0502020202020204" pitchFamily="34" charset="0"/>
              </a:rPr>
              <a:t>Contactos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32317D-313A-02EE-77EA-1A68FD4C8A16}"/>
              </a:ext>
            </a:extLst>
          </p:cNvPr>
          <p:cNvSpPr txBox="1"/>
          <p:nvPr/>
        </p:nvSpPr>
        <p:spPr>
          <a:xfrm>
            <a:off x="838795" y="5679019"/>
            <a:ext cx="434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nuno.romao@adcoesao.pt</a:t>
            </a:r>
          </a:p>
        </p:txBody>
      </p:sp>
    </p:spTree>
    <p:extLst>
      <p:ext uri="{BB962C8B-B14F-4D97-AF65-F5344CB8AC3E}">
        <p14:creationId xmlns:p14="http://schemas.microsoft.com/office/powerpoint/2010/main" val="371073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</a:t>
            </a:r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 PPS dos EM (UE27=100) – 2000-2022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A8BC6E-CC68-4DC0-C608-D16021632D8F}"/>
              </a:ext>
            </a:extLst>
          </p:cNvPr>
          <p:cNvSpPr txBox="1"/>
          <p:nvPr/>
        </p:nvSpPr>
        <p:spPr>
          <a:xfrm>
            <a:off x="9882018" y="4743726"/>
            <a:ext cx="2240313" cy="174213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r>
              <a:rPr lang="pt-PT" sz="1050" dirty="0">
                <a:solidFill>
                  <a:schemeClr val="tx2"/>
                </a:solidFill>
              </a:rPr>
              <a:t>PIB PPS </a:t>
            </a:r>
            <a:r>
              <a:rPr lang="pt-PT" sz="1050" dirty="0" err="1">
                <a:solidFill>
                  <a:schemeClr val="tx2"/>
                </a:solidFill>
              </a:rPr>
              <a:t>pc</a:t>
            </a:r>
            <a:r>
              <a:rPr lang="pt-PT" sz="1050" dirty="0">
                <a:solidFill>
                  <a:schemeClr val="tx2"/>
                </a:solidFill>
              </a:rPr>
              <a:t> PT (EU=100):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2000: 85,3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2008: 81,9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2016: 77,9</a:t>
            </a:r>
          </a:p>
          <a:p>
            <a:r>
              <a:rPr lang="pt-PT" sz="1050" dirty="0">
                <a:solidFill>
                  <a:schemeClr val="tx2"/>
                </a:solidFill>
              </a:rPr>
              <a:t>2022: 77,2</a:t>
            </a:r>
          </a:p>
          <a:p>
            <a:endParaRPr lang="pt-PT" sz="1050" dirty="0">
              <a:solidFill>
                <a:schemeClr val="tx2"/>
              </a:solidFill>
            </a:endParaRPr>
          </a:p>
          <a:p>
            <a:r>
              <a:rPr lang="pt-PT" sz="1050" dirty="0">
                <a:solidFill>
                  <a:schemeClr val="tx2"/>
                </a:solidFill>
              </a:rPr>
              <a:t>Taxa média variação anual do PIB </a:t>
            </a:r>
            <a:r>
              <a:rPr lang="pt-PT" sz="1050" dirty="0" err="1">
                <a:solidFill>
                  <a:schemeClr val="tx2"/>
                </a:solidFill>
              </a:rPr>
              <a:t>PPSpc</a:t>
            </a:r>
            <a:r>
              <a:rPr lang="pt-PT" sz="1050" dirty="0">
                <a:solidFill>
                  <a:schemeClr val="tx2"/>
                </a:solidFill>
              </a:rPr>
              <a:t>  (2000-2022):</a:t>
            </a:r>
          </a:p>
          <a:p>
            <a:r>
              <a:rPr lang="pt-PT" sz="1050" dirty="0">
                <a:solidFill>
                  <a:schemeClr val="tx2"/>
                </a:solidFill>
              </a:rPr>
              <a:t>UE 27: 3,0%</a:t>
            </a:r>
          </a:p>
          <a:p>
            <a:r>
              <a:rPr lang="pt-PT" sz="1050" dirty="0">
                <a:solidFill>
                  <a:schemeClr val="tx2"/>
                </a:solidFill>
              </a:rPr>
              <a:t>PT: 2,5%</a:t>
            </a:r>
            <a:endParaRPr lang="pt-PT" sz="900" dirty="0">
              <a:solidFill>
                <a:schemeClr val="tx2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ABA359-1D3A-E3E6-8859-78E8FBA748A0}"/>
              </a:ext>
            </a:extLst>
          </p:cNvPr>
          <p:cNvSpPr txBox="1"/>
          <p:nvPr/>
        </p:nvSpPr>
        <p:spPr>
          <a:xfrm>
            <a:off x="5545978" y="6485865"/>
            <a:ext cx="1100043" cy="26651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Fonte: Eurostat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5CBA8F1-9004-143E-A738-2DA9A6F3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167" y="1325858"/>
            <a:ext cx="7716681" cy="5024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33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Evolução do 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PPS dos EM por ciclos</a:t>
            </a:r>
          </a:p>
        </p:txBody>
      </p:sp>
      <p:sp>
        <p:nvSpPr>
          <p:cNvPr id="2" name="Marcador de Posição do Texto 4">
            <a:extLst>
              <a:ext uri="{FF2B5EF4-FFF2-40B4-BE49-F238E27FC236}">
                <a16:creationId xmlns:a16="http://schemas.microsoft.com/office/drawing/2014/main" id="{EC2E16A4-68CE-E657-5197-CEA19F322E57}"/>
              </a:ext>
            </a:extLst>
          </p:cNvPr>
          <p:cNvSpPr txBox="1">
            <a:spLocks/>
          </p:cNvSpPr>
          <p:nvPr/>
        </p:nvSpPr>
        <p:spPr>
          <a:xfrm>
            <a:off x="61029" y="1449571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2000-2022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213473DB-8476-A255-0769-ECBE9968780D}"/>
              </a:ext>
            </a:extLst>
          </p:cNvPr>
          <p:cNvSpPr txBox="1">
            <a:spLocks/>
          </p:cNvSpPr>
          <p:nvPr/>
        </p:nvSpPr>
        <p:spPr>
          <a:xfrm>
            <a:off x="10859590" y="1449570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2000-2008</a:t>
            </a:r>
          </a:p>
        </p:txBody>
      </p:sp>
      <p:sp>
        <p:nvSpPr>
          <p:cNvPr id="9" name="Marcador de Posição do Texto 4">
            <a:extLst>
              <a:ext uri="{FF2B5EF4-FFF2-40B4-BE49-F238E27FC236}">
                <a16:creationId xmlns:a16="http://schemas.microsoft.com/office/drawing/2014/main" id="{79F42528-BC12-0634-3D88-341FF423EE82}"/>
              </a:ext>
            </a:extLst>
          </p:cNvPr>
          <p:cNvSpPr txBox="1">
            <a:spLocks/>
          </p:cNvSpPr>
          <p:nvPr/>
        </p:nvSpPr>
        <p:spPr>
          <a:xfrm>
            <a:off x="65194" y="4838718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2008-2016</a:t>
            </a:r>
          </a:p>
        </p:txBody>
      </p:sp>
      <p:sp>
        <p:nvSpPr>
          <p:cNvPr id="10" name="Marcador de Posição do Texto 4">
            <a:extLst>
              <a:ext uri="{FF2B5EF4-FFF2-40B4-BE49-F238E27FC236}">
                <a16:creationId xmlns:a16="http://schemas.microsoft.com/office/drawing/2014/main" id="{FB10118C-6FBD-232B-BB93-2778C42CD473}"/>
              </a:ext>
            </a:extLst>
          </p:cNvPr>
          <p:cNvSpPr txBox="1">
            <a:spLocks/>
          </p:cNvSpPr>
          <p:nvPr/>
        </p:nvSpPr>
        <p:spPr>
          <a:xfrm>
            <a:off x="10885783" y="4843700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2016-2022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8D2DE06-E0B8-6224-2E1E-1D4E5D4B1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9" t="3267" r="1941" b="2057"/>
          <a:stretch/>
        </p:blipFill>
        <p:spPr>
          <a:xfrm>
            <a:off x="888705" y="1078594"/>
            <a:ext cx="4665459" cy="297440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25ED00C-C860-DF41-09F4-FBC3541EA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2" t="3275" r="2049" b="2050"/>
          <a:stretch/>
        </p:blipFill>
        <p:spPr>
          <a:xfrm>
            <a:off x="6107743" y="1059344"/>
            <a:ext cx="4665459" cy="29744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7D4F830-3801-E551-013E-328092616D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5" t="4099" r="1685" b="2392"/>
          <a:stretch/>
        </p:blipFill>
        <p:spPr>
          <a:xfrm>
            <a:off x="917580" y="3963548"/>
            <a:ext cx="4665460" cy="293777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F8AAFDC-177F-916D-5537-2816EAE08F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9" t="3245" r="2332" b="3245"/>
          <a:stretch/>
        </p:blipFill>
        <p:spPr>
          <a:xfrm>
            <a:off x="6107743" y="3925048"/>
            <a:ext cx="4665460" cy="29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10032871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Evolução do PIB PPS e da população dos EM – 2000-2021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0EEA19-CE0D-AF55-52B8-4F113B0CFF66}"/>
              </a:ext>
            </a:extLst>
          </p:cNvPr>
          <p:cNvSpPr txBox="1"/>
          <p:nvPr/>
        </p:nvSpPr>
        <p:spPr>
          <a:xfrm>
            <a:off x="5545978" y="6479391"/>
            <a:ext cx="1100043" cy="26651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Fonte: Eurostat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5E58F9-13A9-0FE9-F43E-D41A9DB0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19" y="1322621"/>
            <a:ext cx="7716681" cy="50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PPS NUTS II (UE27=100) – 2000-2021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9AA187-68CD-536D-C99A-EE5C91E05978}"/>
              </a:ext>
            </a:extLst>
          </p:cNvPr>
          <p:cNvSpPr txBox="1"/>
          <p:nvPr/>
        </p:nvSpPr>
        <p:spPr>
          <a:xfrm>
            <a:off x="5545978" y="6479391"/>
            <a:ext cx="1100043" cy="26651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Fonte: Eurostat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9D8672-B06E-0061-3AC2-78E361AF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076" y="1322621"/>
            <a:ext cx="7716681" cy="50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Evolução do 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PPS NUTS II</a:t>
            </a:r>
          </a:p>
        </p:txBody>
      </p:sp>
      <p:sp>
        <p:nvSpPr>
          <p:cNvPr id="2" name="Marcador de Posição do Texto 4">
            <a:extLst>
              <a:ext uri="{FF2B5EF4-FFF2-40B4-BE49-F238E27FC236}">
                <a16:creationId xmlns:a16="http://schemas.microsoft.com/office/drawing/2014/main" id="{EC2E16A4-68CE-E657-5197-CEA19F322E57}"/>
              </a:ext>
            </a:extLst>
          </p:cNvPr>
          <p:cNvSpPr txBox="1">
            <a:spLocks/>
          </p:cNvSpPr>
          <p:nvPr/>
        </p:nvSpPr>
        <p:spPr>
          <a:xfrm>
            <a:off x="61029" y="1449571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2000-2021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213473DB-8476-A255-0769-ECBE9968780D}"/>
              </a:ext>
            </a:extLst>
          </p:cNvPr>
          <p:cNvSpPr txBox="1">
            <a:spLocks/>
          </p:cNvSpPr>
          <p:nvPr/>
        </p:nvSpPr>
        <p:spPr>
          <a:xfrm>
            <a:off x="10859590" y="1449570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2000-2008</a:t>
            </a:r>
          </a:p>
        </p:txBody>
      </p:sp>
      <p:sp>
        <p:nvSpPr>
          <p:cNvPr id="9" name="Marcador de Posição do Texto 4">
            <a:extLst>
              <a:ext uri="{FF2B5EF4-FFF2-40B4-BE49-F238E27FC236}">
                <a16:creationId xmlns:a16="http://schemas.microsoft.com/office/drawing/2014/main" id="{79F42528-BC12-0634-3D88-341FF423EE82}"/>
              </a:ext>
            </a:extLst>
          </p:cNvPr>
          <p:cNvSpPr txBox="1">
            <a:spLocks/>
          </p:cNvSpPr>
          <p:nvPr/>
        </p:nvSpPr>
        <p:spPr>
          <a:xfrm>
            <a:off x="65194" y="4838718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2008-2016</a:t>
            </a:r>
          </a:p>
        </p:txBody>
      </p:sp>
      <p:sp>
        <p:nvSpPr>
          <p:cNvPr id="10" name="Marcador de Posição do Texto 4">
            <a:extLst>
              <a:ext uri="{FF2B5EF4-FFF2-40B4-BE49-F238E27FC236}">
                <a16:creationId xmlns:a16="http://schemas.microsoft.com/office/drawing/2014/main" id="{FB10118C-6FBD-232B-BB93-2778C42CD473}"/>
              </a:ext>
            </a:extLst>
          </p:cNvPr>
          <p:cNvSpPr txBox="1">
            <a:spLocks/>
          </p:cNvSpPr>
          <p:nvPr/>
        </p:nvSpPr>
        <p:spPr>
          <a:xfrm>
            <a:off x="10885783" y="4843700"/>
            <a:ext cx="1306217" cy="376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accent5">
                    <a:lumMod val="75000"/>
                  </a:schemeClr>
                </a:solidFill>
              </a:rPr>
              <a:t>2016-2021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E3C94E-F7EC-79DC-CC82-5B4FCEDC8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7" r="2245" b="4995"/>
          <a:stretch/>
        </p:blipFill>
        <p:spPr>
          <a:xfrm>
            <a:off x="6015789" y="3873281"/>
            <a:ext cx="4649004" cy="29847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40FE592-4A51-B4EE-ED5E-A39BF99E8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4" r="1848" b="4995"/>
          <a:stretch/>
        </p:blipFill>
        <p:spPr>
          <a:xfrm>
            <a:off x="924023" y="3902156"/>
            <a:ext cx="4649004" cy="298471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8FEB90-3FAA-4061-A2B6-682BA88C73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5" t="1272" r="2187" b="4995"/>
          <a:stretch/>
        </p:blipFill>
        <p:spPr>
          <a:xfrm>
            <a:off x="6015789" y="1029902"/>
            <a:ext cx="4649004" cy="294477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C31665C-A424-C0E4-59C3-6FB88B6BC6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2" t="1272" r="1479" b="4995"/>
          <a:stretch/>
        </p:blipFill>
        <p:spPr>
          <a:xfrm>
            <a:off x="924023" y="1065419"/>
            <a:ext cx="4649004" cy="29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5">
                    <a:lumMod val="75000"/>
                  </a:schemeClr>
                </a:solidFill>
              </a:rPr>
              <a:t>Evolução do PIB PPS e da população NUTS II – 2000-2021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90921F-C188-26DD-4BC0-7C40EBA1C7F0}"/>
              </a:ext>
            </a:extLst>
          </p:cNvPr>
          <p:cNvSpPr txBox="1"/>
          <p:nvPr/>
        </p:nvSpPr>
        <p:spPr>
          <a:xfrm>
            <a:off x="5545978" y="6479391"/>
            <a:ext cx="1100043" cy="26651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Fonte: Eurostat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002267-2A06-ED43-36C6-1542D6594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815" y="1464813"/>
            <a:ext cx="7706561" cy="50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>
            <a:extLst>
              <a:ext uri="{FF2B5EF4-FFF2-40B4-BE49-F238E27FC236}">
                <a16:creationId xmlns:a16="http://schemas.microsoft.com/office/drawing/2014/main" id="{64D487AC-E3B0-9255-99F5-4F987985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50" y="667759"/>
            <a:ext cx="9582339" cy="522791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PIB </a:t>
            </a:r>
            <a:r>
              <a:rPr lang="pt-PT" sz="3200" i="1" dirty="0">
                <a:solidFill>
                  <a:schemeClr val="accent5">
                    <a:lumMod val="75000"/>
                  </a:schemeClr>
                </a:solidFill>
              </a:rPr>
              <a:t>per capita 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PPS NUTS III (UE=100) – 2000-2020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4A7EE0-32D1-1461-7653-46E4CA849BCA}"/>
              </a:ext>
            </a:extLst>
          </p:cNvPr>
          <p:cNvSpPr txBox="1"/>
          <p:nvPr/>
        </p:nvSpPr>
        <p:spPr>
          <a:xfrm>
            <a:off x="5545978" y="6479391"/>
            <a:ext cx="1100043" cy="266515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Fonte: Eurostat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79ABF0-464C-5788-7944-F10B8F4A0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81" y="1322621"/>
            <a:ext cx="7716681" cy="50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6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5F34874E26834885CE58FC991FF51F" ma:contentTypeVersion="15" ma:contentTypeDescription="Criar um novo documento." ma:contentTypeScope="" ma:versionID="36cbc93e1f58ebd6d866a0b5cd0c7545">
  <xsd:schema xmlns:xsd="http://www.w3.org/2001/XMLSchema" xmlns:xs="http://www.w3.org/2001/XMLSchema" xmlns:p="http://schemas.microsoft.com/office/2006/metadata/properties" xmlns:ns2="55a56a7f-139e-4d0b-82f5-06540710e0fd" xmlns:ns3="f0a467c2-bcca-4c7b-9c11-a87798237622" targetNamespace="http://schemas.microsoft.com/office/2006/metadata/properties" ma:root="true" ma:fieldsID="16e473b2e981476ca77bfbc7bef941b6" ns2:_="" ns3:_="">
    <xsd:import namespace="55a56a7f-139e-4d0b-82f5-06540710e0fd"/>
    <xsd:import namespace="f0a467c2-bcca-4c7b-9c11-a87798237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56a7f-139e-4d0b-82f5-06540710e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m" ma:readOnly="false" ma:fieldId="{5cf76f15-5ced-4ddc-b409-7134ff3c332f}" ma:taxonomyMulti="true" ma:sspId="b238f34b-717f-463e-ba0f-b960e8785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467c2-bcca-4c7b-9c11-a8779823762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883a5b2-8b79-4f87-8546-b647abab8b2b}" ma:internalName="TaxCatchAll" ma:showField="CatchAllData" ma:web="f0a467c2-bcca-4c7b-9c11-a877982376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CB674-D02B-43BC-A78F-BDC67A98E6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267E90-ED0B-4066-BEDE-BF71056A0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56a7f-139e-4d0b-82f5-06540710e0fd"/>
    <ds:schemaRef ds:uri="f0a467c2-bcca-4c7b-9c11-a87798237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716</Words>
  <Application>Microsoft Office PowerPoint</Application>
  <PresentationFormat>Ecrã Panorâmico</PresentationFormat>
  <Paragraphs>88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Estrutura da apresentação</vt:lpstr>
      <vt:lpstr>PIB per capita PPS dos EM (UE27=100) – 2000-2022</vt:lpstr>
      <vt:lpstr>Evolução do PIB per capita PPS dos EM por ciclos</vt:lpstr>
      <vt:lpstr>Evolução do PIB PPS e da população dos EM – 2000-2021</vt:lpstr>
      <vt:lpstr>PIB per capita PPS NUTS II (UE27=100) – 2000-2021</vt:lpstr>
      <vt:lpstr>Evolução do PIB per capita PPS NUTS II</vt:lpstr>
      <vt:lpstr>Evolução do PIB PPS e da população NUTS II – 2000-2021</vt:lpstr>
      <vt:lpstr>PIB per capita PPS NUTS III (UE=100) – 2000-2020</vt:lpstr>
      <vt:lpstr>PIB per capita PPS NUTS III (UE=100) – 2000-2020</vt:lpstr>
      <vt:lpstr>Evolução do PIB per capita PPS NUTS III (2000-2020)</vt:lpstr>
      <vt:lpstr>Evolução do PIB per capita PPS NUTS III</vt:lpstr>
      <vt:lpstr>Evolução do PIB PPS e da população NUTS III – 2000-2020</vt:lpstr>
      <vt:lpstr>PIB per capita PPS e volume dos EM (UE=100) – 2000-2022</vt:lpstr>
      <vt:lpstr>Desagregação do PIB per capita (volume) por componentes</vt:lpstr>
      <vt:lpstr>Desagregação do PIB per capita (volume) por componentes</vt:lpstr>
      <vt:lpstr>O que nos dizem os dados:</vt:lpstr>
      <vt:lpstr>O que se precisa de perceber melhor:</vt:lpstr>
      <vt:lpstr>Algumas implicações para a política pública: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trentoangelica98@gmail.com</dc:creator>
  <cp:lastModifiedBy>Nuno Romao</cp:lastModifiedBy>
  <cp:revision>33</cp:revision>
  <dcterms:created xsi:type="dcterms:W3CDTF">2023-04-06T11:24:24Z</dcterms:created>
  <dcterms:modified xsi:type="dcterms:W3CDTF">2023-04-17T10:27:12Z</dcterms:modified>
</cp:coreProperties>
</file>