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3"/>
  </p:notesMasterIdLst>
  <p:handoutMasterIdLst>
    <p:handoutMasterId r:id="rId24"/>
  </p:handoutMasterIdLst>
  <p:sldIdLst>
    <p:sldId id="258" r:id="rId2"/>
    <p:sldId id="435" r:id="rId3"/>
    <p:sldId id="314" r:id="rId4"/>
    <p:sldId id="309" r:id="rId5"/>
    <p:sldId id="310" r:id="rId6"/>
    <p:sldId id="311" r:id="rId7"/>
    <p:sldId id="307" r:id="rId8"/>
    <p:sldId id="327" r:id="rId9"/>
    <p:sldId id="293" r:id="rId10"/>
    <p:sldId id="304" r:id="rId11"/>
    <p:sldId id="319" r:id="rId12"/>
    <p:sldId id="429" r:id="rId13"/>
    <p:sldId id="433" r:id="rId14"/>
    <p:sldId id="342" r:id="rId15"/>
    <p:sldId id="284" r:id="rId16"/>
    <p:sldId id="312" r:id="rId17"/>
    <p:sldId id="308" r:id="rId18"/>
    <p:sldId id="305" r:id="rId19"/>
    <p:sldId id="300" r:id="rId20"/>
    <p:sldId id="306" r:id="rId21"/>
    <p:sldId id="4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859CB6-D755-4D06-3202-A22C25578340}" name="SERBAN Iulia-Mirela (REGIO)" initials="SIM(" userId="S::Iulia-Mirela.SERBAN@ec.europa.eu::04bc92f6-9b82-4ef3-93f1-85bd9dab96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4B9C"/>
    <a:srgbClr val="004494"/>
    <a:srgbClr val="035DC1"/>
    <a:srgbClr val="0356B1"/>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2" autoAdjust="0"/>
    <p:restoredTop sz="85930" autoAdjust="0"/>
  </p:normalViewPr>
  <p:slideViewPr>
    <p:cSldViewPr snapToGrid="0">
      <p:cViewPr varScale="1">
        <p:scale>
          <a:sx n="74" d="100"/>
          <a:sy n="74" d="100"/>
        </p:scale>
        <p:origin x="1200" y="58"/>
      </p:cViewPr>
      <p:guideLst>
        <p:guide orient="horz" pos="2092"/>
        <p:guide pos="3840"/>
      </p:guideLst>
    </p:cSldViewPr>
  </p:slideViewPr>
  <p:outlineViewPr>
    <p:cViewPr>
      <p:scale>
        <a:sx n="33" d="100"/>
        <a:sy n="33" d="100"/>
      </p:scale>
      <p:origin x="0" y="-907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oleObject" Target="https://myintracomm-collab.ec.europa.eu/projects/rrf/cr2023/A_REGIO/22_PT/22_PT_CR23_A_REGIO_GRAPH_17.1.xlsm"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net1.cec.eu.int\REGIO\B\B.2\B2\Modelling\Regional%20Modelling\Communication\Resutls%20of%20simulations\RHOMOLO%208CR\Results_All_shocks_TOT_Allreg_new.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carcat\Downloads\20230412_PT%20P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https://myintracomm-collab.ec.europa.eu/projects/rrf/cr2023/A_REGIO/22_PT/22_PT_CR23_A_REGIO_GRAPH_17.2.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86511389647189"/>
          <c:y val="0.12505858088757063"/>
          <c:w val="0.75260249493685383"/>
          <c:h val="0.68665861764420599"/>
        </c:manualLayout>
      </c:layout>
      <c:bubbleChart>
        <c:varyColors val="0"/>
        <c:ser>
          <c:idx val="0"/>
          <c:order val="0"/>
          <c:tx>
            <c:strRef>
              <c:f>graph!$A$7</c:f>
              <c:strCache>
                <c:ptCount val="1"/>
                <c:pt idx="0">
                  <c:v>Capital region</c:v>
                </c:pt>
              </c:strCache>
            </c:strRef>
          </c:tx>
          <c:spPr>
            <a:solidFill>
              <a:schemeClr val="accent6">
                <a:lumMod val="75000"/>
              </a:schemeClr>
            </a:solidFill>
            <a:ln w="12700">
              <a:solidFill>
                <a:schemeClr val="tx1"/>
              </a:solidFill>
            </a:ln>
          </c:spPr>
          <c:invertIfNegative val="0"/>
          <c:dPt>
            <c:idx val="0"/>
            <c:invertIfNegative val="0"/>
            <c:bubble3D val="0"/>
            <c:extLst>
              <c:ext xmlns:c16="http://schemas.microsoft.com/office/drawing/2014/chart" uri="{C3380CC4-5D6E-409C-BE32-E72D297353CC}">
                <c16:uniqueId val="{00000000-F732-4608-B90B-3DEDCA8477DB}"/>
              </c:ext>
            </c:extLst>
          </c:dPt>
          <c:xVal>
            <c:numRef>
              <c:f>graph!$E$7</c:f>
              <c:numCache>
                <c:formatCode>0</c:formatCode>
                <c:ptCount val="1"/>
                <c:pt idx="0">
                  <c:v>117</c:v>
                </c:pt>
              </c:numCache>
            </c:numRef>
          </c:xVal>
          <c:yVal>
            <c:numRef>
              <c:f>graph!$F$7</c:f>
              <c:numCache>
                <c:formatCode>0.00</c:formatCode>
                <c:ptCount val="1"/>
                <c:pt idx="0">
                  <c:v>-0.69496521313735504</c:v>
                </c:pt>
              </c:numCache>
            </c:numRef>
          </c:yVal>
          <c:bubbleSize>
            <c:numRef>
              <c:f>graph!$G$7</c:f>
              <c:numCache>
                <c:formatCode>#,##0</c:formatCode>
                <c:ptCount val="1"/>
                <c:pt idx="0">
                  <c:v>2866.2</c:v>
                </c:pt>
              </c:numCache>
            </c:numRef>
          </c:bubbleSize>
          <c:bubble3D val="0"/>
          <c:extLst>
            <c:ext xmlns:c16="http://schemas.microsoft.com/office/drawing/2014/chart" uri="{C3380CC4-5D6E-409C-BE32-E72D297353CC}">
              <c16:uniqueId val="{00000001-F732-4608-B90B-3DEDCA8477DB}"/>
            </c:ext>
          </c:extLst>
        </c:ser>
        <c:ser>
          <c:idx val="1"/>
          <c:order val="1"/>
          <c:tx>
            <c:strRef>
              <c:f>graph!$A$8</c:f>
              <c:strCache>
                <c:ptCount val="1"/>
                <c:pt idx="0">
                  <c:v>Other NUTS2 regions</c:v>
                </c:pt>
              </c:strCache>
            </c:strRef>
          </c:tx>
          <c:spPr>
            <a:solidFill>
              <a:srgbClr val="8585FF"/>
            </a:solidFill>
            <a:ln w="12700">
              <a:solidFill>
                <a:schemeClr val="tx1"/>
              </a:solidFill>
            </a:ln>
          </c:spPr>
          <c:invertIfNegative val="0"/>
          <c:xVal>
            <c:numRef>
              <c:f>graph!$E$8:$E$44</c:f>
              <c:numCache>
                <c:formatCode>0</c:formatCode>
                <c:ptCount val="37"/>
                <c:pt idx="0">
                  <c:v>67</c:v>
                </c:pt>
                <c:pt idx="1">
                  <c:v>82</c:v>
                </c:pt>
                <c:pt idx="2">
                  <c:v>70</c:v>
                </c:pt>
                <c:pt idx="3">
                  <c:v>76</c:v>
                </c:pt>
                <c:pt idx="4">
                  <c:v>75</c:v>
                </c:pt>
                <c:pt idx="5">
                  <c:v>81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xVal>
          <c:yVal>
            <c:numRef>
              <c:f>graph!$F$8:$F$44</c:f>
              <c:numCache>
                <c:formatCode>0.00</c:formatCode>
                <c:ptCount val="37"/>
                <c:pt idx="0">
                  <c:v>1.0329639872548799</c:v>
                </c:pt>
                <c:pt idx="1">
                  <c:v>-0.14665134577722699</c:v>
                </c:pt>
                <c:pt idx="2">
                  <c:v>0.78213213992082098</c:v>
                </c:pt>
                <c:pt idx="3">
                  <c:v>-7.1148441419788294E-2</c:v>
                </c:pt>
                <c:pt idx="4">
                  <c:v>4.7947357758082502E-2</c:v>
                </c:pt>
                <c:pt idx="5">
                  <c:v>-0.59206307752686105</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bubbleSize>
            <c:numRef>
              <c:f>graph!$G$8:$G$44</c:f>
              <c:numCache>
                <c:formatCode>#,##0</c:formatCode>
                <c:ptCount val="37"/>
                <c:pt idx="0">
                  <c:v>3570.9</c:v>
                </c:pt>
                <c:pt idx="1">
                  <c:v>438.2</c:v>
                </c:pt>
                <c:pt idx="2">
                  <c:v>2223.3000000000002</c:v>
                </c:pt>
                <c:pt idx="3">
                  <c:v>702</c:v>
                </c:pt>
                <c:pt idx="4">
                  <c:v>242.5</c:v>
                </c:pt>
                <c:pt idx="5">
                  <c:v>254.1</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bubbleSize>
          <c:bubble3D val="0"/>
          <c:extLst>
            <c:ext xmlns:c16="http://schemas.microsoft.com/office/drawing/2014/chart" uri="{C3380CC4-5D6E-409C-BE32-E72D297353CC}">
              <c16:uniqueId val="{00000002-F732-4608-B90B-3DEDCA8477DB}"/>
            </c:ext>
          </c:extLst>
        </c:ser>
        <c:ser>
          <c:idx val="2"/>
          <c:order val="2"/>
          <c:tx>
            <c:strRef>
              <c:f>graph!$A$6</c:f>
              <c:strCache>
                <c:ptCount val="1"/>
                <c:pt idx="0">
                  <c:v>National average</c:v>
                </c:pt>
              </c:strCache>
            </c:strRef>
          </c:tx>
          <c:spPr>
            <a:noFill/>
          </c:spPr>
          <c:invertIfNegative val="0"/>
          <c:trendline>
            <c:name>National average</c:name>
            <c:spPr>
              <a:ln w="25400">
                <a:prstDash val="dash"/>
              </a:ln>
            </c:spPr>
            <c:trendlineType val="linear"/>
            <c:dispRSqr val="0"/>
            <c:dispEq val="0"/>
          </c:trendline>
          <c:xVal>
            <c:numRef>
              <c:f>graph!$H$7:$H$44</c:f>
              <c:numCache>
                <c:formatCode>#,##0</c:formatCode>
                <c:ptCount val="38"/>
                <c:pt idx="0">
                  <c:v>50</c:v>
                </c:pt>
                <c:pt idx="1">
                  <c:v>63.333333333333336</c:v>
                </c:pt>
                <c:pt idx="2">
                  <c:v>76.666666666666671</c:v>
                </c:pt>
                <c:pt idx="3">
                  <c:v>90</c:v>
                </c:pt>
                <c:pt idx="4">
                  <c:v>103.33333333333334</c:v>
                </c:pt>
                <c:pt idx="5">
                  <c:v>116.66666666666667</c:v>
                </c:pt>
                <c:pt idx="6">
                  <c:v>130</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numCache>
            </c:numRef>
          </c:xVal>
          <c:yVal>
            <c:numRef>
              <c:f>graph!$I$7:$I$44</c:f>
              <c:numCache>
                <c:formatCode>#,##0.00</c:formatCode>
                <c:ptCount val="38"/>
                <c:pt idx="0">
                  <c:v>0.22369873747858399</c:v>
                </c:pt>
                <c:pt idx="1">
                  <c:v>0.22369873747858399</c:v>
                </c:pt>
                <c:pt idx="2">
                  <c:v>0.22369873747858399</c:v>
                </c:pt>
                <c:pt idx="3">
                  <c:v>0.22369873747858399</c:v>
                </c:pt>
                <c:pt idx="4">
                  <c:v>0.22369873747858399</c:v>
                </c:pt>
                <c:pt idx="5">
                  <c:v>0.22369873747858399</c:v>
                </c:pt>
                <c:pt idx="6">
                  <c:v>0.22369873747858399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numCache>
            </c:numRef>
          </c:yVal>
          <c:bubbleSize>
            <c:numRef>
              <c:f>graph!$J$7:$J$44</c:f>
              <c:numCache>
                <c:formatCode>#,##0.00</c:formatCode>
                <c:ptCount val="38"/>
                <c:pt idx="0">
                  <c:v>242.5</c:v>
                </c:pt>
                <c:pt idx="1">
                  <c:v>242.5</c:v>
                </c:pt>
                <c:pt idx="2">
                  <c:v>242.5</c:v>
                </c:pt>
                <c:pt idx="3">
                  <c:v>242.5</c:v>
                </c:pt>
                <c:pt idx="4">
                  <c:v>242.5</c:v>
                </c:pt>
                <c:pt idx="5">
                  <c:v>242.5</c:v>
                </c:pt>
                <c:pt idx="6">
                  <c:v>242.5</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numCache>
            </c:numRef>
          </c:bubbleSize>
          <c:bubble3D val="0"/>
          <c:extLst>
            <c:ext xmlns:c16="http://schemas.microsoft.com/office/drawing/2014/chart" uri="{C3380CC4-5D6E-409C-BE32-E72D297353CC}">
              <c16:uniqueId val="{00000004-F732-4608-B90B-3DEDCA8477DB}"/>
            </c:ext>
          </c:extLst>
        </c:ser>
        <c:ser>
          <c:idx val="3"/>
          <c:order val="3"/>
          <c:tx>
            <c:strRef>
              <c:f>graph!$C$5</c:f>
              <c:strCache>
                <c:ptCount val="1"/>
                <c:pt idx="0">
                  <c:v>EU27_2020</c:v>
                </c:pt>
              </c:strCache>
            </c:strRef>
          </c:tx>
          <c:spPr>
            <a:noFill/>
            <a:ln>
              <a:noFill/>
            </a:ln>
          </c:spPr>
          <c:invertIfNegative val="0"/>
          <c:trendline>
            <c:name>EU27</c:name>
            <c:spPr>
              <a:ln w="25400">
                <a:solidFill>
                  <a:schemeClr val="accent2"/>
                </a:solidFill>
                <a:prstDash val="sysDash"/>
              </a:ln>
            </c:spPr>
            <c:trendlineType val="linear"/>
            <c:dispRSqr val="0"/>
            <c:dispEq val="0"/>
          </c:trendline>
          <c:xVal>
            <c:numRef>
              <c:f>graph!$H$7:$H$44</c:f>
              <c:numCache>
                <c:formatCode>#,##0</c:formatCode>
                <c:ptCount val="38"/>
                <c:pt idx="0">
                  <c:v>50</c:v>
                </c:pt>
                <c:pt idx="1">
                  <c:v>63.333333333333336</c:v>
                </c:pt>
                <c:pt idx="2">
                  <c:v>76.666666666666671</c:v>
                </c:pt>
                <c:pt idx="3">
                  <c:v>90</c:v>
                </c:pt>
                <c:pt idx="4">
                  <c:v>103.33333333333334</c:v>
                </c:pt>
                <c:pt idx="5">
                  <c:v>116.66666666666667</c:v>
                </c:pt>
                <c:pt idx="6">
                  <c:v>130</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numCache>
            </c:numRef>
          </c:xVal>
          <c:yVal>
            <c:numRef>
              <c:f>graph!$K$7:$K$44</c:f>
              <c:numCache>
                <c:formatCode>#,##0.00</c:formatCode>
                <c:ptCount val="38"/>
                <c:pt idx="0">
                  <c:v>0.60944619904279596</c:v>
                </c:pt>
                <c:pt idx="1">
                  <c:v>0.60944619904279596</c:v>
                </c:pt>
                <c:pt idx="2">
                  <c:v>0.60944619904279596</c:v>
                </c:pt>
                <c:pt idx="3">
                  <c:v>0.60944619904279596</c:v>
                </c:pt>
                <c:pt idx="4">
                  <c:v>0.60944619904279596</c:v>
                </c:pt>
                <c:pt idx="5">
                  <c:v>0.60944619904279596</c:v>
                </c:pt>
                <c:pt idx="6">
                  <c:v>0.60944619904279596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numCache>
            </c:numRef>
          </c:yVal>
          <c:bubbleSize>
            <c:numRef>
              <c:f>graph!$J$7:$J$44</c:f>
              <c:numCache>
                <c:formatCode>#,##0.00</c:formatCode>
                <c:ptCount val="38"/>
                <c:pt idx="0">
                  <c:v>242.5</c:v>
                </c:pt>
                <c:pt idx="1">
                  <c:v>242.5</c:v>
                </c:pt>
                <c:pt idx="2">
                  <c:v>242.5</c:v>
                </c:pt>
                <c:pt idx="3">
                  <c:v>242.5</c:v>
                </c:pt>
                <c:pt idx="4">
                  <c:v>242.5</c:v>
                </c:pt>
                <c:pt idx="5">
                  <c:v>242.5</c:v>
                </c:pt>
                <c:pt idx="6">
                  <c:v>242.5</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numCache>
            </c:numRef>
          </c:bubbleSize>
          <c:bubble3D val="0"/>
          <c:extLst>
            <c:ext xmlns:c16="http://schemas.microsoft.com/office/drawing/2014/chart" uri="{C3380CC4-5D6E-409C-BE32-E72D297353CC}">
              <c16:uniqueId val="{00000006-F732-4608-B90B-3DEDCA8477DB}"/>
            </c:ext>
          </c:extLst>
        </c:ser>
        <c:dLbls>
          <c:showLegendKey val="0"/>
          <c:showVal val="0"/>
          <c:showCatName val="0"/>
          <c:showSerName val="0"/>
          <c:showPercent val="0"/>
          <c:showBubbleSize val="0"/>
        </c:dLbls>
        <c:bubbleScale val="50"/>
        <c:showNegBubbles val="0"/>
        <c:axId val="83874176"/>
        <c:axId val="83876096"/>
      </c:bubbleChart>
      <c:valAx>
        <c:axId val="83874176"/>
        <c:scaling>
          <c:orientation val="minMax"/>
          <c:max val="130"/>
          <c:min val="50"/>
        </c:scaling>
        <c:delete val="0"/>
        <c:axPos val="b"/>
        <c:title>
          <c:tx>
            <c:rich>
              <a:bodyPr/>
              <a:lstStyle/>
              <a:p>
                <a:pPr>
                  <a:defRPr sz="1400">
                    <a:latin typeface="+mn-lt"/>
                  </a:defRPr>
                </a:pPr>
                <a:r>
                  <a:rPr lang="en-GB" sz="1400" b="0">
                    <a:latin typeface="+mn-lt"/>
                  </a:rPr>
                  <a:t>GDP (PPS) per head in 2010 (EU = 100)</a:t>
                </a:r>
              </a:p>
            </c:rich>
          </c:tx>
          <c:layout>
            <c:manualLayout>
              <c:xMode val="edge"/>
              <c:yMode val="edge"/>
              <c:x val="0.3451913350495075"/>
              <c:y val="0.92023937758764163"/>
            </c:manualLayout>
          </c:layout>
          <c:overlay val="0"/>
        </c:title>
        <c:numFmt formatCode="#,##0" sourceLinked="0"/>
        <c:majorTickMark val="none"/>
        <c:minorTickMark val="none"/>
        <c:tickLblPos val="low"/>
        <c:spPr>
          <a:ln w="3175">
            <a:solidFill>
              <a:schemeClr val="bg1">
                <a:lumMod val="85000"/>
              </a:schemeClr>
            </a:solidFill>
            <a:prstDash val="solid"/>
          </a:ln>
        </c:spPr>
        <c:txPr>
          <a:bodyPr rot="-5400000" vert="horz"/>
          <a:lstStyle/>
          <a:p>
            <a:pPr>
              <a:defRPr>
                <a:latin typeface="+mn-lt"/>
              </a:defRPr>
            </a:pPr>
            <a:endParaRPr lang="fr-FR"/>
          </a:p>
        </c:txPr>
        <c:crossAx val="83876096"/>
        <c:crosses val="autoZero"/>
        <c:crossBetween val="midCat"/>
      </c:valAx>
      <c:valAx>
        <c:axId val="83876096"/>
        <c:scaling>
          <c:orientation val="minMax"/>
          <c:min val="-1"/>
        </c:scaling>
        <c:delete val="0"/>
        <c:axPos val="l"/>
        <c:majorGridlines>
          <c:spPr>
            <a:ln w="3175">
              <a:solidFill>
                <a:schemeClr val="bg1">
                  <a:lumMod val="85000"/>
                </a:schemeClr>
              </a:solidFill>
              <a:prstDash val="sysDash"/>
            </a:ln>
          </c:spPr>
        </c:majorGridlines>
        <c:title>
          <c:tx>
            <c:rich>
              <a:bodyPr rot="-5400000" vert="horz"/>
              <a:lstStyle/>
              <a:p>
                <a:pPr>
                  <a:defRPr sz="1200" b="0" baseline="0">
                    <a:latin typeface="+mn-lt"/>
                  </a:defRPr>
                </a:pPr>
                <a:r>
                  <a:rPr lang="en-US" sz="1400" baseline="0">
                    <a:effectLst/>
                  </a:rPr>
                  <a:t>Annual real GDP per head growth</a:t>
                </a:r>
                <a:endParaRPr lang="en-IE" sz="1400" baseline="0">
                  <a:effectLst/>
                </a:endParaRPr>
              </a:p>
              <a:p>
                <a:pPr>
                  <a:defRPr sz="1200" b="0" baseline="0">
                    <a:latin typeface="+mn-lt"/>
                  </a:defRPr>
                </a:pPr>
                <a:r>
                  <a:rPr lang="en-US" sz="1400" baseline="0">
                    <a:effectLst/>
                  </a:rPr>
                  <a:t>2011-2020 </a:t>
                </a:r>
                <a:endParaRPr lang="en-IE" sz="1400" baseline="0">
                  <a:effectLst/>
                </a:endParaRPr>
              </a:p>
              <a:p>
                <a:pPr>
                  <a:defRPr sz="1200" b="0" baseline="0">
                    <a:latin typeface="+mn-lt"/>
                  </a:defRPr>
                </a:pPr>
                <a:r>
                  <a:rPr lang="en-US" sz="900" baseline="0">
                    <a:effectLst/>
                  </a:rPr>
                  <a:t>(average % change on the preceding year)</a:t>
                </a:r>
                <a:endParaRPr lang="en-IE" sz="900" baseline="0">
                  <a:effectLst/>
                </a:endParaRPr>
              </a:p>
            </c:rich>
          </c:tx>
          <c:layout>
            <c:manualLayout>
              <c:xMode val="edge"/>
              <c:yMode val="edge"/>
              <c:x val="3.9023780035750029E-2"/>
              <c:y val="0.13478377398753338"/>
            </c:manualLayout>
          </c:layout>
          <c:overlay val="0"/>
        </c:title>
        <c:numFmt formatCode="0.0" sourceLinked="0"/>
        <c:majorTickMark val="out"/>
        <c:minorTickMark val="none"/>
        <c:tickLblPos val="nextTo"/>
        <c:spPr>
          <a:noFill/>
          <a:ln w="9525" cap="flat" cmpd="sng" algn="ctr">
            <a:noFill/>
            <a:prstDash val="solid"/>
            <a:round/>
          </a:ln>
          <a:effectLst/>
        </c:spPr>
        <c:txPr>
          <a:bodyPr/>
          <a:lstStyle/>
          <a:p>
            <a:pPr>
              <a:defRPr>
                <a:latin typeface="+mn-lt"/>
              </a:defRPr>
            </a:pPr>
            <a:endParaRPr lang="fr-FR"/>
          </a:p>
        </c:txPr>
        <c:crossAx val="83874176"/>
        <c:crosses val="autoZero"/>
        <c:crossBetween val="midCat"/>
      </c:valAx>
    </c:plotArea>
    <c:legend>
      <c:legendPos val="l"/>
      <c:legendEntry>
        <c:idx val="2"/>
        <c:delete val="1"/>
      </c:legendEntry>
      <c:legendEntry>
        <c:idx val="3"/>
        <c:delete val="1"/>
      </c:legendEntry>
      <c:layout>
        <c:manualLayout>
          <c:xMode val="edge"/>
          <c:yMode val="edge"/>
          <c:x val="2.5734507421264565E-2"/>
          <c:y val="1.0604799803964639E-2"/>
          <c:w val="0.94571802112580161"/>
          <c:h val="7.522704879953851E-2"/>
        </c:manualLayout>
      </c:layout>
      <c:overlay val="1"/>
      <c:txPr>
        <a:bodyPr/>
        <a:lstStyle/>
        <a:p>
          <a:pPr>
            <a:defRPr>
              <a:latin typeface="+mn-lt"/>
            </a:defRPr>
          </a:pPr>
          <a:endParaRPr lang="fr-FR"/>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Impact of cohesion funds on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'PT Slides'!$E$2</c:f>
              <c:strCache>
                <c:ptCount val="1"/>
                <c:pt idx="0">
                  <c:v>2023</c:v>
                </c:pt>
              </c:strCache>
            </c:strRef>
          </c:tx>
          <c:spPr>
            <a:solidFill>
              <a:schemeClr val="accent1"/>
            </a:solidFill>
            <a:ln>
              <a:noFill/>
            </a:ln>
            <a:effectLst/>
          </c:spPr>
          <c:invertIfNegative val="0"/>
          <c:cat>
            <c:strRef>
              <c:f>'PT Slides'!$D$3:$D$17</c:f>
              <c:strCache>
                <c:ptCount val="15"/>
                <c:pt idx="0">
                  <c:v>PT11</c:v>
                </c:pt>
                <c:pt idx="1">
                  <c:v>PT15</c:v>
                </c:pt>
                <c:pt idx="2">
                  <c:v>PT16</c:v>
                </c:pt>
                <c:pt idx="3">
                  <c:v>PT17</c:v>
                </c:pt>
                <c:pt idx="4">
                  <c:v>PT18</c:v>
                </c:pt>
                <c:pt idx="5">
                  <c:v>PT20</c:v>
                </c:pt>
                <c:pt idx="6">
                  <c:v>PT30</c:v>
                </c:pt>
                <c:pt idx="8">
                  <c:v>PT</c:v>
                </c:pt>
                <c:pt idx="9">
                  <c:v>ES</c:v>
                </c:pt>
                <c:pt idx="10">
                  <c:v>EL</c:v>
                </c:pt>
                <c:pt idx="11">
                  <c:v>IT</c:v>
                </c:pt>
                <c:pt idx="13">
                  <c:v>EU</c:v>
                </c:pt>
                <c:pt idx="14">
                  <c:v>CC</c:v>
                </c:pt>
              </c:strCache>
            </c:strRef>
          </c:cat>
          <c:val>
            <c:numRef>
              <c:f>'PT Slides'!$E$3:$E$17</c:f>
              <c:numCache>
                <c:formatCode>#,##0.00</c:formatCode>
                <c:ptCount val="15"/>
                <c:pt idx="0">
                  <c:v>3.0459046591233108</c:v>
                </c:pt>
                <c:pt idx="1">
                  <c:v>1.1049263182893565</c:v>
                </c:pt>
                <c:pt idx="2">
                  <c:v>2.5821544009416719</c:v>
                </c:pt>
                <c:pt idx="3">
                  <c:v>0.60295763713951178</c:v>
                </c:pt>
                <c:pt idx="4">
                  <c:v>3.0382433347114324</c:v>
                </c:pt>
                <c:pt idx="5">
                  <c:v>5.1475140588655321</c:v>
                </c:pt>
                <c:pt idx="6">
                  <c:v>1.4476202911466451</c:v>
                </c:pt>
                <c:pt idx="8">
                  <c:v>1.9761257820792633</c:v>
                </c:pt>
                <c:pt idx="9">
                  <c:v>0.57746329821610765</c:v>
                </c:pt>
                <c:pt idx="10">
                  <c:v>1.7857420830495796</c:v>
                </c:pt>
                <c:pt idx="11">
                  <c:v>0.20449407191591717</c:v>
                </c:pt>
                <c:pt idx="13">
                  <c:v>0.35099309130093292</c:v>
                </c:pt>
                <c:pt idx="14">
                  <c:v>1.6075765066464465</c:v>
                </c:pt>
              </c:numCache>
            </c:numRef>
          </c:val>
          <c:extLst>
            <c:ext xmlns:c16="http://schemas.microsoft.com/office/drawing/2014/chart" uri="{C3380CC4-5D6E-409C-BE32-E72D297353CC}">
              <c16:uniqueId val="{00000000-2E2B-4443-86D0-BE1312F6AA4E}"/>
            </c:ext>
          </c:extLst>
        </c:ser>
        <c:ser>
          <c:idx val="1"/>
          <c:order val="1"/>
          <c:tx>
            <c:strRef>
              <c:f>'PT Slides'!$F$2</c:f>
              <c:strCache>
                <c:ptCount val="1"/>
                <c:pt idx="0">
                  <c:v>2033</c:v>
                </c:pt>
              </c:strCache>
            </c:strRef>
          </c:tx>
          <c:spPr>
            <a:solidFill>
              <a:schemeClr val="accent2"/>
            </a:solidFill>
            <a:ln>
              <a:noFill/>
            </a:ln>
            <a:effectLst/>
          </c:spPr>
          <c:invertIfNegative val="0"/>
          <c:cat>
            <c:strRef>
              <c:f>'PT Slides'!$D$3:$D$17</c:f>
              <c:strCache>
                <c:ptCount val="15"/>
                <c:pt idx="0">
                  <c:v>PT11</c:v>
                </c:pt>
                <c:pt idx="1">
                  <c:v>PT15</c:v>
                </c:pt>
                <c:pt idx="2">
                  <c:v>PT16</c:v>
                </c:pt>
                <c:pt idx="3">
                  <c:v>PT17</c:v>
                </c:pt>
                <c:pt idx="4">
                  <c:v>PT18</c:v>
                </c:pt>
                <c:pt idx="5">
                  <c:v>PT20</c:v>
                </c:pt>
                <c:pt idx="6">
                  <c:v>PT30</c:v>
                </c:pt>
                <c:pt idx="8">
                  <c:v>PT</c:v>
                </c:pt>
                <c:pt idx="9">
                  <c:v>ES</c:v>
                </c:pt>
                <c:pt idx="10">
                  <c:v>EL</c:v>
                </c:pt>
                <c:pt idx="11">
                  <c:v>IT</c:v>
                </c:pt>
                <c:pt idx="13">
                  <c:v>EU</c:v>
                </c:pt>
                <c:pt idx="14">
                  <c:v>CC</c:v>
                </c:pt>
              </c:strCache>
            </c:strRef>
          </c:cat>
          <c:val>
            <c:numRef>
              <c:f>'PT Slides'!$F$3:$F$17</c:f>
              <c:numCache>
                <c:formatCode>#,##0.00</c:formatCode>
                <c:ptCount val="15"/>
                <c:pt idx="0">
                  <c:v>1.9196360813384272</c:v>
                </c:pt>
                <c:pt idx="1">
                  <c:v>0.8648784931845066</c:v>
                </c:pt>
                <c:pt idx="2">
                  <c:v>1.6338879983105459</c:v>
                </c:pt>
                <c:pt idx="3">
                  <c:v>0.42967083200289302</c:v>
                </c:pt>
                <c:pt idx="4">
                  <c:v>2.0118444784758216</c:v>
                </c:pt>
                <c:pt idx="5">
                  <c:v>3.4485118338166254</c:v>
                </c:pt>
                <c:pt idx="6">
                  <c:v>1.1893612970406142</c:v>
                </c:pt>
                <c:pt idx="8">
                  <c:v>1.285301496847735</c:v>
                </c:pt>
                <c:pt idx="9">
                  <c:v>0.4318098468736542</c:v>
                </c:pt>
                <c:pt idx="10">
                  <c:v>1.0946755764289495</c:v>
                </c:pt>
                <c:pt idx="11">
                  <c:v>0.17724159571237408</c:v>
                </c:pt>
                <c:pt idx="13">
                  <c:v>0.30563341996505677</c:v>
                </c:pt>
                <c:pt idx="14">
                  <c:v>1.0611181651812629</c:v>
                </c:pt>
              </c:numCache>
            </c:numRef>
          </c:val>
          <c:extLst>
            <c:ext xmlns:c16="http://schemas.microsoft.com/office/drawing/2014/chart" uri="{C3380CC4-5D6E-409C-BE32-E72D297353CC}">
              <c16:uniqueId val="{00000001-2E2B-4443-86D0-BE1312F6AA4E}"/>
            </c:ext>
          </c:extLst>
        </c:ser>
        <c:dLbls>
          <c:showLegendKey val="0"/>
          <c:showVal val="0"/>
          <c:showCatName val="0"/>
          <c:showSerName val="0"/>
          <c:showPercent val="0"/>
          <c:showBubbleSize val="0"/>
        </c:dLbls>
        <c:gapWidth val="219"/>
        <c:overlap val="-27"/>
        <c:axId val="42254879"/>
        <c:axId val="42255711"/>
      </c:barChart>
      <c:catAx>
        <c:axId val="42254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255711"/>
        <c:crosses val="autoZero"/>
        <c:auto val="1"/>
        <c:lblAlgn val="ctr"/>
        <c:lblOffset val="100"/>
        <c:noMultiLvlLbl val="0"/>
      </c:catAx>
      <c:valAx>
        <c:axId val="422557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Deviation from  badeline in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254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[20230412_PT PO.xlsx]PO pivot!PivotTable58</c:name>
    <c:fmtId val="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PT policy mix to Mediterranean,</a:t>
            </a:r>
            <a:r>
              <a:rPr lang="en-IE" baseline="0" dirty="0"/>
              <a:t> Cohesion Fund countries, and EU average</a:t>
            </a:r>
            <a:endParaRPr lang="en-IE" dirty="0"/>
          </a:p>
        </c:rich>
      </c:tx>
      <c:layout>
        <c:manualLayout>
          <c:xMode val="edge"/>
          <c:yMode val="edge"/>
          <c:x val="0.12346812688096508"/>
          <c:y val="1.346362303975744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CF52968-9855-44E6-974E-BABBD3050713}"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7"/>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071FF2A-6211-4B74-BE17-8E2DBC0E5517}"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8"/>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064692-466E-4AA4-B9A2-38776FE2D367}"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9"/>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6348FB-6A73-4EC5-9CD3-8832A4E12C1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0"/>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3EFCB2-CB7F-4666-9932-67A54DF62E44}"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1"/>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321FD1F-0BF0-436F-A99B-AA468F7C07B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2"/>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7502461-A8C6-4150-AA0C-F15B1153D63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3"/>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E3041E0-31EF-4E12-B9F3-76197C0C870A}"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4"/>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987AA1-28A7-4470-80B9-5B5292D026A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5"/>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7E011A-6454-4815-9979-183FF5FED4DE}"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6"/>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0FBD09C-C491-4AA5-905B-58DAB4F55542}"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7"/>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DF0CD71-C649-48A3-9225-512D422B2145}"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FB6FF48-C506-457A-87C1-DE89570AC13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19"/>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73AF0C1-A629-4A89-B7D4-31E87AFAC933}"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0"/>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5DBFD-97B8-46B1-9E76-0CB51283060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1"/>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D8B59A0-141A-4F01-B807-D6E088898BEC}"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6E249E6-BACE-448A-B440-5C991ED4C4CD}"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4B4BF31-1E48-4E56-9DD1-1F7BB06E4A89}"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4"/>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4133FB6-5FD9-4149-B1CA-6AACA91C6AD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5"/>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A4F02E4-0964-4CFD-A2C3-F74A4EC7E1F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B2302C0-A377-49AC-9CAB-35E98821A6D9}"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7"/>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00BC0D5-BA2C-4C2D-849B-255E701F80AA}"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8"/>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14710AB-3DE1-4875-88A7-A0D1A6BCC9FC}"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29"/>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91CCA56-1757-406D-A26D-9889C42AA77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CF52968-9855-44E6-974E-BABBD3050713}"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071FF2A-6211-4B74-BE17-8E2DBC0E5517}"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064692-466E-4AA4-B9A2-38776FE2D367}"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6348FB-6A73-4EC5-9CD3-8832A4E12C1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3EFCB2-CB7F-4666-9932-67A54DF62E44}"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7"/>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321FD1F-0BF0-436F-A99B-AA468F7C07B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7502461-A8C6-4150-AA0C-F15B1153D63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3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E3041E0-31EF-4E12-B9F3-76197C0C870A}"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987AA1-28A7-4470-80B9-5B5292D026A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2"/>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7E011A-6454-4815-9979-183FF5FED4DE}"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3"/>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0FBD09C-C491-4AA5-905B-58DAB4F55542}"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4"/>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DF0CD71-C649-48A3-9225-512D422B2145}"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FB6FF48-C506-457A-87C1-DE89570AC13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73AF0C1-A629-4A89-B7D4-31E87AFAC933}"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5DBFD-97B8-46B1-9E76-0CB51283060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49"/>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D8B59A0-141A-4F01-B807-D6E088898BEC}"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6E249E6-BACE-448A-B440-5C991ED4C4CD}"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4B4BF31-1E48-4E56-9DD1-1F7BB06E4A89}"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4133FB6-5FD9-4149-B1CA-6AACA91C6AD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4"/>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A4F02E4-0964-4CFD-A2C3-F74A4EC7E1F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B2302C0-A377-49AC-9CAB-35E98821A6D9}"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7"/>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00BC0D5-BA2C-4C2D-849B-255E701F80AA}"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8"/>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14710AB-3DE1-4875-88A7-A0D1A6BCC9FC}"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59"/>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91CCA56-1757-406D-A26D-9889C42AA77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CF52968-9855-44E6-974E-BABBD3050713}"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2"/>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071FF2A-6211-4B74-BE17-8E2DBC0E5517}"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3"/>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E3064692-466E-4AA4-B9A2-38776FE2D367}"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4"/>
        <c:spPr>
          <a:solidFill>
            <a:schemeClr val="accent1"/>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76348FB-6A73-4EC5-9CD3-8832A4E12C1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66"/>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83EFCB2-CB7F-4666-9932-67A54DF62E44}"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7"/>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321FD1F-0BF0-436F-A99B-AA468F7C07B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8"/>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7502461-A8C6-4150-AA0C-F15B1153D63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69"/>
        <c:spPr>
          <a:solidFill>
            <a:schemeClr val="accent2"/>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E3041E0-31EF-4E12-B9F3-76197C0C870A}"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71"/>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987AA1-28A7-4470-80B9-5B5292D026A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2"/>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67E011A-6454-4815-9979-183FF5FED4DE}"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3"/>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20FBD09C-C491-4AA5-905B-58DAB4F55542}"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4"/>
        <c:spPr>
          <a:solidFill>
            <a:schemeClr val="accent3"/>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5DF0CD71-C649-48A3-9225-512D422B2145}"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76"/>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FB6FF48-C506-457A-87C1-DE89570AC13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7"/>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73AF0C1-A629-4A89-B7D4-31E87AFAC933}"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8"/>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AF5DBFD-97B8-46B1-9E76-0CB51283060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79"/>
        <c:spPr>
          <a:solidFill>
            <a:schemeClr val="accent4"/>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7D8B59A0-141A-4F01-B807-D6E088898BEC}"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81"/>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6E249E6-BACE-448A-B440-5C991ED4C4CD}"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2"/>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84B4BF31-1E48-4E56-9DD1-1F7BB06E4A89}"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3"/>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44133FB6-5FD9-4149-B1CA-6AACA91C6AD6}"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4"/>
        <c:spPr>
          <a:solidFill>
            <a:schemeClr val="accent5"/>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CA4F02E4-0964-4CFD-A2C3-F74A4EC7E1F1}"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
      </c:pivotFmt>
      <c:pivotFmt>
        <c:idx val="86"/>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3B2302C0-A377-49AC-9CAB-35E98821A6D9}"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7"/>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00BC0D5-BA2C-4C2D-849B-255E701F80AA}"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8"/>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A14710AB-3DE1-4875-88A7-A0D1A6BCC9FC}"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
        <c:idx val="89"/>
        <c:spPr>
          <a:solidFill>
            <a:schemeClr val="accent6"/>
          </a:solidFill>
          <a:ln>
            <a:noFill/>
          </a:ln>
          <a:effectLst/>
        </c:spPr>
        <c:dLbl>
          <c:idx val="0"/>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991CCA56-1757-406D-A26D-9889C42AA778}" type="CELLRANGE">
                  <a:rPr lang="en-US"/>
                  <a:pPr>
                    <a:defRPr sz="900" b="0" i="0" u="none" strike="noStrike" kern="1200" baseline="0">
                      <a:solidFill>
                        <a:schemeClr val="tx1">
                          <a:lumMod val="75000"/>
                          <a:lumOff val="25000"/>
                        </a:schemeClr>
                      </a:solidFill>
                      <a:latin typeface="+mn-lt"/>
                      <a:ea typeface="+mn-ea"/>
                      <a:cs typeface="+mn-cs"/>
                    </a:defRPr>
                  </a:pPr>
                  <a:t>[PLAGECELL]</a:t>
                </a:fld>
                <a:endParaRPr lang="fr-F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pivotFmt>
    </c:pivotFmts>
    <c:plotArea>
      <c:layout/>
      <c:barChart>
        <c:barDir val="col"/>
        <c:grouping val="percentStacked"/>
        <c:varyColors val="0"/>
        <c:ser>
          <c:idx val="0"/>
          <c:order val="0"/>
          <c:tx>
            <c:strRef>
              <c:f>'PO pivot'!$L$256:$L$259</c:f>
              <c:strCache>
                <c:ptCount val="1"/>
                <c:pt idx="0">
                  <c:v>PO1 Smarter Europe</c:v>
                </c:pt>
              </c:strCache>
            </c:strRef>
          </c:tx>
          <c:spPr>
            <a:solidFill>
              <a:srgbClr val="71ABD9"/>
            </a:solidFill>
            <a:ln>
              <a:noFill/>
            </a:ln>
            <a:effectLst/>
          </c:spPr>
          <c:invertIfNegative val="0"/>
          <c:dLbls>
            <c:dLbl>
              <c:idx val="0"/>
              <c:tx>
                <c:rich>
                  <a:bodyPr/>
                  <a:lstStyle/>
                  <a:p>
                    <a:fld id="{90B3CDCC-3D12-4F38-B1A7-B63486168A99}"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B60-4025-8150-F78A6B335063}"/>
                </c:ext>
              </c:extLst>
            </c:dLbl>
            <c:dLbl>
              <c:idx val="1"/>
              <c:tx>
                <c:rich>
                  <a:bodyPr/>
                  <a:lstStyle/>
                  <a:p>
                    <a:fld id="{65531A7B-FDD3-5243-BD15-98BB3FF76AC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B60-4025-8150-F78A6B335063}"/>
                </c:ext>
              </c:extLst>
            </c:dLbl>
            <c:dLbl>
              <c:idx val="2"/>
              <c:tx>
                <c:rich>
                  <a:bodyPr/>
                  <a:lstStyle/>
                  <a:p>
                    <a:fld id="{9751F67C-0188-C241-A249-A7AF76B3A30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B60-4025-8150-F78A6B335063}"/>
                </c:ext>
              </c:extLst>
            </c:dLbl>
            <c:dLbl>
              <c:idx val="3"/>
              <c:tx>
                <c:rich>
                  <a:bodyPr/>
                  <a:lstStyle/>
                  <a:p>
                    <a:fld id="{75E8261F-FD42-C946-807F-F614F3ADC01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B60-4025-8150-F78A6B3350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'PO pivot'!$L$256:$L$259</c:f>
              <c:multiLvlStrCache>
                <c:ptCount val="4"/>
                <c:lvl>
                  <c:pt idx="0">
                    <c:v>PT</c:v>
                  </c:pt>
                  <c:pt idx="1">
                    <c:v>Med</c:v>
                  </c:pt>
                  <c:pt idx="2">
                    <c:v>CF</c:v>
                  </c:pt>
                  <c:pt idx="3">
                    <c:v>EU</c:v>
                  </c:pt>
                </c:lvl>
                <c:lvl>
                  <c:pt idx="0">
                    <c:v>21-27 2021</c:v>
                  </c:pt>
                </c:lvl>
              </c:multiLvlStrCache>
            </c:multiLvlStrRef>
          </c:cat>
          <c:val>
            <c:numRef>
              <c:f>'PO pivot'!$L$256:$L$259</c:f>
              <c:numCache>
                <c:formatCode>General</c:formatCode>
                <c:ptCount val="4"/>
                <c:pt idx="0">
                  <c:v>5260689840</c:v>
                </c:pt>
                <c:pt idx="1">
                  <c:v>22003094661</c:v>
                </c:pt>
                <c:pt idx="2">
                  <c:v>33780078967</c:v>
                </c:pt>
                <c:pt idx="3">
                  <c:v>72878066906</c:v>
                </c:pt>
              </c:numCache>
            </c:numRef>
          </c:val>
          <c:extLst>
            <c:ext xmlns:c15="http://schemas.microsoft.com/office/drawing/2012/chart" uri="{02D57815-91ED-43cb-92C2-25804820EDAC}">
              <c15:datalabelsRange>
                <c15:f>'PO pivot'!$L$256:$L$259</c15:f>
                <c15:dlblRangeCache>
                  <c:ptCount val="4"/>
                  <c:pt idx="0">
                    <c:v>24%</c:v>
                  </c:pt>
                  <c:pt idx="1">
                    <c:v>24%</c:v>
                  </c:pt>
                  <c:pt idx="2">
                    <c:v>18%</c:v>
                  </c:pt>
                  <c:pt idx="3">
                    <c:v>21%</c:v>
                  </c:pt>
                </c15:dlblRangeCache>
              </c15:datalabelsRange>
            </c:ext>
            <c:ext xmlns:c16="http://schemas.microsoft.com/office/drawing/2014/chart" uri="{C3380CC4-5D6E-409C-BE32-E72D297353CC}">
              <c16:uniqueId val="{00000004-7B60-4025-8150-F78A6B335063}"/>
            </c:ext>
          </c:extLst>
        </c:ser>
        <c:ser>
          <c:idx val="1"/>
          <c:order val="1"/>
          <c:tx>
            <c:strRef>
              <c:f>'PO pivot'!$L$256:$L$259</c:f>
              <c:strCache>
                <c:ptCount val="1"/>
                <c:pt idx="0">
                  <c:v>PO2 Greener Europe</c:v>
                </c:pt>
              </c:strCache>
            </c:strRef>
          </c:tx>
          <c:spPr>
            <a:solidFill>
              <a:srgbClr val="31A75A"/>
            </a:solidFill>
            <a:ln>
              <a:noFill/>
            </a:ln>
            <a:effectLst/>
          </c:spPr>
          <c:invertIfNegative val="0"/>
          <c:dLbls>
            <c:dLbl>
              <c:idx val="0"/>
              <c:tx>
                <c:rich>
                  <a:bodyPr/>
                  <a:lstStyle/>
                  <a:p>
                    <a:fld id="{F5CB134C-9BCB-49C3-B937-B5825D212B22}"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B60-4025-8150-F78A6B335063}"/>
                </c:ext>
              </c:extLst>
            </c:dLbl>
            <c:dLbl>
              <c:idx val="1"/>
              <c:tx>
                <c:rich>
                  <a:bodyPr/>
                  <a:lstStyle/>
                  <a:p>
                    <a:fld id="{5EFFE2C8-4558-1148-9229-0DD6D117027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B60-4025-8150-F78A6B335063}"/>
                </c:ext>
              </c:extLst>
            </c:dLbl>
            <c:dLbl>
              <c:idx val="2"/>
              <c:tx>
                <c:rich>
                  <a:bodyPr/>
                  <a:lstStyle/>
                  <a:p>
                    <a:fld id="{B0F50DBA-16AD-6746-80DE-1110C76E332D}"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B60-4025-8150-F78A6B335063}"/>
                </c:ext>
              </c:extLst>
            </c:dLbl>
            <c:dLbl>
              <c:idx val="3"/>
              <c:tx>
                <c:rich>
                  <a:bodyPr/>
                  <a:lstStyle/>
                  <a:p>
                    <a:fld id="{6458322F-B71C-814B-A041-F6A7680FFAE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B60-4025-8150-F78A6B3350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'PO pivot'!$L$256:$L$259</c:f>
              <c:multiLvlStrCache>
                <c:ptCount val="4"/>
                <c:lvl>
                  <c:pt idx="0">
                    <c:v>PT</c:v>
                  </c:pt>
                  <c:pt idx="1">
                    <c:v>Med</c:v>
                  </c:pt>
                  <c:pt idx="2">
                    <c:v>CF</c:v>
                  </c:pt>
                  <c:pt idx="3">
                    <c:v>EU</c:v>
                  </c:pt>
                </c:lvl>
                <c:lvl>
                  <c:pt idx="0">
                    <c:v>21-27 2021</c:v>
                  </c:pt>
                </c:lvl>
              </c:multiLvlStrCache>
            </c:multiLvlStrRef>
          </c:cat>
          <c:val>
            <c:numRef>
              <c:f>'PO pivot'!$L$256:$L$259</c:f>
              <c:numCache>
                <c:formatCode>General</c:formatCode>
                <c:ptCount val="4"/>
                <c:pt idx="0">
                  <c:v>5125371283</c:v>
                </c:pt>
                <c:pt idx="1">
                  <c:v>23210239118</c:v>
                </c:pt>
                <c:pt idx="2">
                  <c:v>55845124767</c:v>
                </c:pt>
                <c:pt idx="3">
                  <c:v>92435816065</c:v>
                </c:pt>
              </c:numCache>
            </c:numRef>
          </c:val>
          <c:extLst>
            <c:ext xmlns:c15="http://schemas.microsoft.com/office/drawing/2012/chart" uri="{02D57815-91ED-43cb-92C2-25804820EDAC}">
              <c15:datalabelsRange>
                <c15:f>'PO pivot'!$M$256:$M$259</c15:f>
                <c15:dlblRangeCache>
                  <c:ptCount val="4"/>
                  <c:pt idx="0">
                    <c:v>24%</c:v>
                  </c:pt>
                  <c:pt idx="1">
                    <c:v>25%</c:v>
                  </c:pt>
                  <c:pt idx="2">
                    <c:v>29%</c:v>
                  </c:pt>
                  <c:pt idx="3">
                    <c:v>26%</c:v>
                  </c:pt>
                </c15:dlblRangeCache>
              </c15:datalabelsRange>
            </c:ext>
            <c:ext xmlns:c16="http://schemas.microsoft.com/office/drawing/2014/chart" uri="{C3380CC4-5D6E-409C-BE32-E72D297353CC}">
              <c16:uniqueId val="{00000009-7B60-4025-8150-F78A6B335063}"/>
            </c:ext>
          </c:extLst>
        </c:ser>
        <c:ser>
          <c:idx val="2"/>
          <c:order val="2"/>
          <c:tx>
            <c:strRef>
              <c:f>'PO pivot'!$L$256:$L$259</c:f>
              <c:strCache>
                <c:ptCount val="1"/>
                <c:pt idx="0">
                  <c:v>PO3 Connected Europe</c:v>
                </c:pt>
              </c:strCache>
            </c:strRef>
          </c:tx>
          <c:spPr>
            <a:solidFill>
              <a:srgbClr val="F98D27"/>
            </a:solidFill>
            <a:ln>
              <a:noFill/>
            </a:ln>
            <a:effectLst/>
          </c:spPr>
          <c:invertIfNegative val="0"/>
          <c:dLbls>
            <c:dLbl>
              <c:idx val="0"/>
              <c:tx>
                <c:rich>
                  <a:bodyPr/>
                  <a:lstStyle/>
                  <a:p>
                    <a:fld id="{CDC76FF7-A62E-4AE8-9D94-2DE2271E79D0}"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B60-4025-8150-F78A6B335063}"/>
                </c:ext>
              </c:extLst>
            </c:dLbl>
            <c:dLbl>
              <c:idx val="1"/>
              <c:tx>
                <c:rich>
                  <a:bodyPr/>
                  <a:lstStyle/>
                  <a:p>
                    <a:fld id="{CBF75A72-A75C-754B-983C-024ADC22694E}"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7B60-4025-8150-F78A6B335063}"/>
                </c:ext>
              </c:extLst>
            </c:dLbl>
            <c:dLbl>
              <c:idx val="2"/>
              <c:tx>
                <c:rich>
                  <a:bodyPr/>
                  <a:lstStyle/>
                  <a:p>
                    <a:fld id="{EC305AC9-2964-0D4F-8AA4-17D846428418}"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B60-4025-8150-F78A6B335063}"/>
                </c:ext>
              </c:extLst>
            </c:dLbl>
            <c:dLbl>
              <c:idx val="3"/>
              <c:tx>
                <c:rich>
                  <a:bodyPr/>
                  <a:lstStyle/>
                  <a:p>
                    <a:fld id="{B5AC4255-4992-A344-BAB0-9D2D2E915EF7}"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7B60-4025-8150-F78A6B3350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'PO pivot'!$L$256:$L$259</c:f>
              <c:multiLvlStrCache>
                <c:ptCount val="4"/>
                <c:lvl>
                  <c:pt idx="0">
                    <c:v>PT</c:v>
                  </c:pt>
                  <c:pt idx="1">
                    <c:v>Med</c:v>
                  </c:pt>
                  <c:pt idx="2">
                    <c:v>CF</c:v>
                  </c:pt>
                  <c:pt idx="3">
                    <c:v>EU</c:v>
                  </c:pt>
                </c:lvl>
                <c:lvl>
                  <c:pt idx="0">
                    <c:v>21-27 2021</c:v>
                  </c:pt>
                </c:lvl>
              </c:multiLvlStrCache>
            </c:multiLvlStrRef>
          </c:cat>
          <c:val>
            <c:numRef>
              <c:f>'PO pivot'!$L$256:$L$259</c:f>
              <c:numCache>
                <c:formatCode>General</c:formatCode>
                <c:ptCount val="4"/>
                <c:pt idx="0">
                  <c:v>1827791421</c:v>
                </c:pt>
                <c:pt idx="1">
                  <c:v>4547907784</c:v>
                </c:pt>
                <c:pt idx="2">
                  <c:v>33565433191</c:v>
                </c:pt>
                <c:pt idx="3">
                  <c:v>40317300273</c:v>
                </c:pt>
              </c:numCache>
            </c:numRef>
          </c:val>
          <c:extLst>
            <c:ext xmlns:c15="http://schemas.microsoft.com/office/drawing/2012/chart" uri="{02D57815-91ED-43cb-92C2-25804820EDAC}">
              <c15:datalabelsRange>
                <c15:f>'PO pivot'!$N$256:$N$259</c15:f>
                <c15:dlblRangeCache>
                  <c:ptCount val="4"/>
                  <c:pt idx="0">
                    <c:v>8%</c:v>
                  </c:pt>
                  <c:pt idx="1">
                    <c:v>5%</c:v>
                  </c:pt>
                  <c:pt idx="2">
                    <c:v>18%</c:v>
                  </c:pt>
                  <c:pt idx="3">
                    <c:v>12%</c:v>
                  </c:pt>
                </c15:dlblRangeCache>
              </c15:datalabelsRange>
            </c:ext>
            <c:ext xmlns:c16="http://schemas.microsoft.com/office/drawing/2014/chart" uri="{C3380CC4-5D6E-409C-BE32-E72D297353CC}">
              <c16:uniqueId val="{0000000E-7B60-4025-8150-F78A6B335063}"/>
            </c:ext>
          </c:extLst>
        </c:ser>
        <c:ser>
          <c:idx val="3"/>
          <c:order val="3"/>
          <c:tx>
            <c:strRef>
              <c:f>'PO pivot'!$L$256:$L$259</c:f>
              <c:strCache>
                <c:ptCount val="1"/>
                <c:pt idx="0">
                  <c:v>PO4 Social Europe</c:v>
                </c:pt>
              </c:strCache>
            </c:strRef>
          </c:tx>
          <c:spPr>
            <a:solidFill>
              <a:srgbClr val="F45CA1"/>
            </a:solidFill>
            <a:ln>
              <a:noFill/>
            </a:ln>
            <a:effectLst/>
          </c:spPr>
          <c:invertIfNegative val="0"/>
          <c:dLbls>
            <c:dLbl>
              <c:idx val="0"/>
              <c:tx>
                <c:rich>
                  <a:bodyPr/>
                  <a:lstStyle/>
                  <a:p>
                    <a:fld id="{9FB2F818-384D-4D27-9956-BDC2418B9D86}"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B60-4025-8150-F78A6B335063}"/>
                </c:ext>
              </c:extLst>
            </c:dLbl>
            <c:dLbl>
              <c:idx val="1"/>
              <c:tx>
                <c:rich>
                  <a:bodyPr/>
                  <a:lstStyle/>
                  <a:p>
                    <a:fld id="{5EC63477-5F94-6B44-A85D-D405A8CD4750}"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7B60-4025-8150-F78A6B335063}"/>
                </c:ext>
              </c:extLst>
            </c:dLbl>
            <c:dLbl>
              <c:idx val="2"/>
              <c:tx>
                <c:rich>
                  <a:bodyPr/>
                  <a:lstStyle/>
                  <a:p>
                    <a:fld id="{3897AA65-34C0-B940-A08E-93B6F491929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B60-4025-8150-F78A6B335063}"/>
                </c:ext>
              </c:extLst>
            </c:dLbl>
            <c:dLbl>
              <c:idx val="3"/>
              <c:tx>
                <c:rich>
                  <a:bodyPr/>
                  <a:lstStyle/>
                  <a:p>
                    <a:fld id="{A90195E9-E676-B849-BFCC-97926203F61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B60-4025-8150-F78A6B3350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'PO pivot'!$L$256:$L$259</c:f>
              <c:multiLvlStrCache>
                <c:ptCount val="4"/>
                <c:lvl>
                  <c:pt idx="0">
                    <c:v>PT</c:v>
                  </c:pt>
                  <c:pt idx="1">
                    <c:v>Med</c:v>
                  </c:pt>
                  <c:pt idx="2">
                    <c:v>CF</c:v>
                  </c:pt>
                  <c:pt idx="3">
                    <c:v>EU</c:v>
                  </c:pt>
                </c:lvl>
                <c:lvl>
                  <c:pt idx="0">
                    <c:v>21-27 2021</c:v>
                  </c:pt>
                </c:lvl>
              </c:multiLvlStrCache>
            </c:multiLvlStrRef>
          </c:cat>
          <c:val>
            <c:numRef>
              <c:f>'PO pivot'!$L$256:$L$259</c:f>
              <c:numCache>
                <c:formatCode>General</c:formatCode>
                <c:ptCount val="4"/>
                <c:pt idx="0">
                  <c:v>7764045731</c:v>
                </c:pt>
                <c:pt idx="1">
                  <c:v>34363608681</c:v>
                </c:pt>
                <c:pt idx="2">
                  <c:v>47504828581</c:v>
                </c:pt>
                <c:pt idx="3">
                  <c:v>106130224941</c:v>
                </c:pt>
              </c:numCache>
            </c:numRef>
          </c:val>
          <c:extLst>
            <c:ext xmlns:c15="http://schemas.microsoft.com/office/drawing/2012/chart" uri="{02D57815-91ED-43cb-92C2-25804820EDAC}">
              <c15:datalabelsRange>
                <c15:f>'PO pivot'!$O$256:$O$259</c15:f>
                <c15:dlblRangeCache>
                  <c:ptCount val="4"/>
                  <c:pt idx="0">
                    <c:v>36%</c:v>
                  </c:pt>
                  <c:pt idx="1">
                    <c:v>37%</c:v>
                  </c:pt>
                  <c:pt idx="2">
                    <c:v>25%</c:v>
                  </c:pt>
                  <c:pt idx="3">
                    <c:v>30%</c:v>
                  </c:pt>
                </c15:dlblRangeCache>
              </c15:datalabelsRange>
            </c:ext>
            <c:ext xmlns:c16="http://schemas.microsoft.com/office/drawing/2014/chart" uri="{C3380CC4-5D6E-409C-BE32-E72D297353CC}">
              <c16:uniqueId val="{00000013-7B60-4025-8150-F78A6B335063}"/>
            </c:ext>
          </c:extLst>
        </c:ser>
        <c:ser>
          <c:idx val="4"/>
          <c:order val="4"/>
          <c:tx>
            <c:strRef>
              <c:f>'PO pivot'!$L$256:$L$259</c:f>
              <c:strCache>
                <c:ptCount val="1"/>
                <c:pt idx="0">
                  <c:v>PO5 Europe closer to citizens</c:v>
                </c:pt>
              </c:strCache>
            </c:strRef>
          </c:tx>
          <c:spPr>
            <a:solidFill>
              <a:srgbClr val="BED7E8"/>
            </a:solidFill>
            <a:ln>
              <a:noFill/>
            </a:ln>
            <a:effectLst/>
          </c:spPr>
          <c:invertIfNegative val="0"/>
          <c:dLbls>
            <c:dLbl>
              <c:idx val="0"/>
              <c:tx>
                <c:rich>
                  <a:bodyPr/>
                  <a:lstStyle/>
                  <a:p>
                    <a:fld id="{9812D92E-4151-475A-AFDF-5D0E86AE68A1}"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7B60-4025-8150-F78A6B335063}"/>
                </c:ext>
              </c:extLst>
            </c:dLbl>
            <c:dLbl>
              <c:idx val="1"/>
              <c:tx>
                <c:rich>
                  <a:bodyPr/>
                  <a:lstStyle/>
                  <a:p>
                    <a:fld id="{6E0735B0-03EB-714B-AFAD-1A9B5D4C81EC}"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B60-4025-8150-F78A6B335063}"/>
                </c:ext>
              </c:extLst>
            </c:dLbl>
            <c:dLbl>
              <c:idx val="2"/>
              <c:tx>
                <c:rich>
                  <a:bodyPr/>
                  <a:lstStyle/>
                  <a:p>
                    <a:fld id="{5FDB4F1E-C8D5-E64B-9DCB-678721A96FF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B60-4025-8150-F78A6B335063}"/>
                </c:ext>
              </c:extLst>
            </c:dLbl>
            <c:dLbl>
              <c:idx val="3"/>
              <c:tx>
                <c:rich>
                  <a:bodyPr/>
                  <a:lstStyle/>
                  <a:p>
                    <a:fld id="{1C864400-E714-B04D-9E57-50A15EAF224A}"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7B60-4025-8150-F78A6B3350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'PO pivot'!$L$256:$L$259</c:f>
              <c:multiLvlStrCache>
                <c:ptCount val="4"/>
                <c:lvl>
                  <c:pt idx="0">
                    <c:v>PT</c:v>
                  </c:pt>
                  <c:pt idx="1">
                    <c:v>Med</c:v>
                  </c:pt>
                  <c:pt idx="2">
                    <c:v>CF</c:v>
                  </c:pt>
                  <c:pt idx="3">
                    <c:v>EU</c:v>
                  </c:pt>
                </c:lvl>
                <c:lvl>
                  <c:pt idx="0">
                    <c:v>21-27 2021</c:v>
                  </c:pt>
                </c:lvl>
              </c:multiLvlStrCache>
            </c:multiLvlStrRef>
          </c:cat>
          <c:val>
            <c:numRef>
              <c:f>'PO pivot'!$L$256:$L$259</c:f>
              <c:numCache>
                <c:formatCode>General</c:formatCode>
                <c:ptCount val="4"/>
                <c:pt idx="0">
                  <c:v>1526372130</c:v>
                </c:pt>
                <c:pt idx="1">
                  <c:v>5378001997</c:v>
                </c:pt>
                <c:pt idx="2">
                  <c:v>10211746128</c:v>
                </c:pt>
                <c:pt idx="3">
                  <c:v>19329217106</c:v>
                </c:pt>
              </c:numCache>
            </c:numRef>
          </c:val>
          <c:extLst>
            <c:ext xmlns:c15="http://schemas.microsoft.com/office/drawing/2012/chart" uri="{02D57815-91ED-43cb-92C2-25804820EDAC}">
              <c15:datalabelsRange>
                <c15:f>'PO pivot'!$P$256:$P$259</c15:f>
                <c15:dlblRangeCache>
                  <c:ptCount val="4"/>
                  <c:pt idx="0">
                    <c:v>7%</c:v>
                  </c:pt>
                  <c:pt idx="1">
                    <c:v>6%</c:v>
                  </c:pt>
                  <c:pt idx="2">
                    <c:v>5%</c:v>
                  </c:pt>
                  <c:pt idx="3">
                    <c:v>6%</c:v>
                  </c:pt>
                </c15:dlblRangeCache>
              </c15:datalabelsRange>
            </c:ext>
            <c:ext xmlns:c16="http://schemas.microsoft.com/office/drawing/2014/chart" uri="{C3380CC4-5D6E-409C-BE32-E72D297353CC}">
              <c16:uniqueId val="{00000018-7B60-4025-8150-F78A6B335063}"/>
            </c:ext>
          </c:extLst>
        </c:ser>
        <c:ser>
          <c:idx val="5"/>
          <c:order val="5"/>
          <c:tx>
            <c:strRef>
              <c:f>'PO pivot'!$L$256:$L$259</c:f>
              <c:strCache>
                <c:ptCount val="1"/>
                <c:pt idx="0">
                  <c:v>PO8 JTF</c:v>
                </c:pt>
              </c:strCache>
            </c:strRef>
          </c:tx>
          <c:spPr>
            <a:solidFill>
              <a:srgbClr val="067126"/>
            </a:solidFill>
            <a:ln>
              <a:noFill/>
            </a:ln>
            <a:effectLst/>
          </c:spPr>
          <c:invertIfNegative val="0"/>
          <c:dLbls>
            <c:dLbl>
              <c:idx val="0"/>
              <c:tx>
                <c:rich>
                  <a:bodyPr/>
                  <a:lstStyle/>
                  <a:p>
                    <a:fld id="{DE910ABE-30E1-45ED-8056-617A69ED99C8}" type="CELLRANGE">
                      <a:rPr lang="en-US"/>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9-7B60-4025-8150-F78A6B335063}"/>
                </c:ext>
              </c:extLst>
            </c:dLbl>
            <c:dLbl>
              <c:idx val="1"/>
              <c:tx>
                <c:rich>
                  <a:bodyPr/>
                  <a:lstStyle/>
                  <a:p>
                    <a:fld id="{FAEC02E9-0C70-BA4B-A9F0-9E19ABE1ABAB}"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7B60-4025-8150-F78A6B335063}"/>
                </c:ext>
              </c:extLst>
            </c:dLbl>
            <c:dLbl>
              <c:idx val="2"/>
              <c:tx>
                <c:rich>
                  <a:bodyPr/>
                  <a:lstStyle/>
                  <a:p>
                    <a:fld id="{C7C17916-A4CF-6D40-9DB6-B4720030C022}"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7B60-4025-8150-F78A6B335063}"/>
                </c:ext>
              </c:extLst>
            </c:dLbl>
            <c:dLbl>
              <c:idx val="3"/>
              <c:tx>
                <c:rich>
                  <a:bodyPr/>
                  <a:lstStyle/>
                  <a:p>
                    <a:fld id="{9711D6CE-A16F-A543-8DC4-3EF691E7AE03}" type="CELLRANGE">
                      <a:rPr lang="fr-FR"/>
                      <a:pPr/>
                      <a:t>[PLAGECELL]</a:t>
                    </a:fld>
                    <a:endParaRPr lang="fr-FR"/>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7B60-4025-8150-F78A6B33506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multiLvlStrRef>
              <c:f>'PO pivot'!$L$256:$L$259</c:f>
              <c:multiLvlStrCache>
                <c:ptCount val="4"/>
                <c:lvl>
                  <c:pt idx="0">
                    <c:v>PT</c:v>
                  </c:pt>
                  <c:pt idx="1">
                    <c:v>Med</c:v>
                  </c:pt>
                  <c:pt idx="2">
                    <c:v>CF</c:v>
                  </c:pt>
                  <c:pt idx="3">
                    <c:v>EU</c:v>
                  </c:pt>
                </c:lvl>
                <c:lvl>
                  <c:pt idx="0">
                    <c:v>21-27 2021</c:v>
                  </c:pt>
                </c:lvl>
              </c:multiLvlStrCache>
            </c:multiLvlStrRef>
          </c:cat>
          <c:val>
            <c:numRef>
              <c:f>'PO pivot'!$L$256:$L$259</c:f>
              <c:numCache>
                <c:formatCode>General</c:formatCode>
                <c:ptCount val="4"/>
                <c:pt idx="0">
                  <c:v>223839015</c:v>
                </c:pt>
                <c:pt idx="1">
                  <c:v>3144248517</c:v>
                </c:pt>
                <c:pt idx="2">
                  <c:v>9349829346</c:v>
                </c:pt>
                <c:pt idx="3">
                  <c:v>17769094335</c:v>
                </c:pt>
              </c:numCache>
            </c:numRef>
          </c:val>
          <c:extLst>
            <c:ext xmlns:c15="http://schemas.microsoft.com/office/drawing/2012/chart" uri="{02D57815-91ED-43cb-92C2-25804820EDAC}">
              <c15:datalabelsRange>
                <c15:f>'PO pivot'!$Q$256:$Q$259</c15:f>
                <c15:dlblRangeCache>
                  <c:ptCount val="4"/>
                  <c:pt idx="0">
                    <c:v>1%</c:v>
                  </c:pt>
                  <c:pt idx="1">
                    <c:v>3%</c:v>
                  </c:pt>
                  <c:pt idx="2">
                    <c:v>5%</c:v>
                  </c:pt>
                  <c:pt idx="3">
                    <c:v>5%</c:v>
                  </c:pt>
                </c15:dlblRangeCache>
              </c15:datalabelsRange>
            </c:ext>
            <c:ext xmlns:c16="http://schemas.microsoft.com/office/drawing/2014/chart" uri="{C3380CC4-5D6E-409C-BE32-E72D297353CC}">
              <c16:uniqueId val="{0000001D-7B60-4025-8150-F78A6B335063}"/>
            </c:ext>
          </c:extLst>
        </c:ser>
        <c:dLbls>
          <c:showLegendKey val="0"/>
          <c:showVal val="0"/>
          <c:showCatName val="0"/>
          <c:showSerName val="0"/>
          <c:showPercent val="0"/>
          <c:showBubbleSize val="0"/>
        </c:dLbls>
        <c:gapWidth val="150"/>
        <c:overlap val="100"/>
        <c:axId val="474203471"/>
        <c:axId val="474204303"/>
      </c:barChart>
      <c:catAx>
        <c:axId val="47420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4204303"/>
        <c:crosses val="autoZero"/>
        <c:auto val="1"/>
        <c:lblAlgn val="ctr"/>
        <c:lblOffset val="100"/>
        <c:noMultiLvlLbl val="0"/>
      </c:catAx>
      <c:valAx>
        <c:axId val="474204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4203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07398569566655"/>
          <c:y val="9.9124645710393061E-2"/>
          <c:w val="0.84867798930957494"/>
          <c:h val="0.69962543834810498"/>
        </c:manualLayout>
      </c:layout>
      <c:barChart>
        <c:barDir val="col"/>
        <c:grouping val="stacked"/>
        <c:varyColors val="0"/>
        <c:ser>
          <c:idx val="40"/>
          <c:order val="2"/>
          <c:tx>
            <c:strRef>
              <c:f>Graph!$C$52</c:f>
              <c:strCache>
                <c:ptCount val="1"/>
                <c:pt idx="0">
                  <c:v>toto</c:v>
                </c:pt>
              </c:strCache>
            </c:strRef>
          </c:tx>
          <c:spPr>
            <a:noFill/>
            <a:ln w="28575">
              <a:noFill/>
            </a:ln>
          </c:spPr>
          <c:invertIfNegative val="0"/>
          <c:val>
            <c:numRef>
              <c:f>Graph!$E$52:$Y$52</c:f>
              <c:numCache>
                <c:formatCode>0</c:formatCode>
                <c:ptCount val="21"/>
                <c:pt idx="0">
                  <c:v>24.213660575128024</c:v>
                </c:pt>
                <c:pt idx="1">
                  <c:v>24.424115798622719</c:v>
                </c:pt>
                <c:pt idx="2">
                  <c:v>24.463549287531229</c:v>
                </c:pt>
                <c:pt idx="3">
                  <c:v>24.293428694035185</c:v>
                </c:pt>
                <c:pt idx="4">
                  <c:v>24.674103328021435</c:v>
                </c:pt>
                <c:pt idx="5">
                  <c:v>25.137975184486809</c:v>
                </c:pt>
                <c:pt idx="6">
                  <c:v>25.491530734815385</c:v>
                </c:pt>
                <c:pt idx="7">
                  <c:v>26.46451545481991</c:v>
                </c:pt>
                <c:pt idx="8">
                  <c:v>26.870598946023076</c:v>
                </c:pt>
                <c:pt idx="9">
                  <c:v>26.82689032133808</c:v>
                </c:pt>
                <c:pt idx="10">
                  <c:v>27.79155833852089</c:v>
                </c:pt>
                <c:pt idx="11">
                  <c:v>28.05076321448713</c:v>
                </c:pt>
                <c:pt idx="12">
                  <c:v>28.386207915133529</c:v>
                </c:pt>
                <c:pt idx="13">
                  <c:v>29.117374745551249</c:v>
                </c:pt>
                <c:pt idx="14">
                  <c:v>29.061980484279001</c:v>
                </c:pt>
                <c:pt idx="15">
                  <c:v>29.169585668852484</c:v>
                </c:pt>
                <c:pt idx="16">
                  <c:v>29.409105113813926</c:v>
                </c:pt>
                <c:pt idx="17">
                  <c:v>29.562188449108032</c:v>
                </c:pt>
                <c:pt idx="18">
                  <c:v>29.906689649023736</c:v>
                </c:pt>
                <c:pt idx="19">
                  <c:v>30.591809658064474</c:v>
                </c:pt>
                <c:pt idx="20">
                  <c:v>29.024079370754382</c:v>
                </c:pt>
              </c:numCache>
            </c:numRef>
          </c:val>
          <c:extLst>
            <c:ext xmlns:c16="http://schemas.microsoft.com/office/drawing/2014/chart" uri="{C3380CC4-5D6E-409C-BE32-E72D297353CC}">
              <c16:uniqueId val="{00000000-69F0-4823-B591-0D2380A99596}"/>
            </c:ext>
          </c:extLst>
        </c:ser>
        <c:ser>
          <c:idx val="20"/>
          <c:order val="40"/>
          <c:tx>
            <c:v>toto</c:v>
          </c:tx>
          <c:spPr>
            <a:solidFill>
              <a:schemeClr val="accent5">
                <a:alpha val="17000"/>
              </a:schemeClr>
            </a:solidFill>
            <a:ln w="28575">
              <a:noFill/>
            </a:ln>
          </c:spPr>
          <c:invertIfNegative val="0"/>
          <c:val>
            <c:numRef>
              <c:f>Graph!$E$53:$Y$53</c:f>
              <c:numCache>
                <c:formatCode>0</c:formatCode>
                <c:ptCount val="21"/>
                <c:pt idx="0">
                  <c:v>15.953210554025354</c:v>
                </c:pt>
                <c:pt idx="1">
                  <c:v>15.653671059112188</c:v>
                </c:pt>
                <c:pt idx="2">
                  <c:v>15.63749473618487</c:v>
                </c:pt>
                <c:pt idx="3">
                  <c:v>16.270058742564821</c:v>
                </c:pt>
                <c:pt idx="4">
                  <c:v>16.928318078318537</c:v>
                </c:pt>
                <c:pt idx="5">
                  <c:v>16.478079724928623</c:v>
                </c:pt>
                <c:pt idx="6">
                  <c:v>16.611472624776837</c:v>
                </c:pt>
                <c:pt idx="7">
                  <c:v>16.445997943338973</c:v>
                </c:pt>
                <c:pt idx="8">
                  <c:v>15.744271728443056</c:v>
                </c:pt>
                <c:pt idx="9">
                  <c:v>15.902555013566943</c:v>
                </c:pt>
                <c:pt idx="10">
                  <c:v>15.377697630464706</c:v>
                </c:pt>
                <c:pt idx="11">
                  <c:v>15.657965334026368</c:v>
                </c:pt>
                <c:pt idx="12">
                  <c:v>15.713742878321998</c:v>
                </c:pt>
                <c:pt idx="13">
                  <c:v>15.828318419646205</c:v>
                </c:pt>
                <c:pt idx="14">
                  <c:v>15.133207980574856</c:v>
                </c:pt>
                <c:pt idx="15">
                  <c:v>14.434531646867548</c:v>
                </c:pt>
                <c:pt idx="16">
                  <c:v>13.338327150441696</c:v>
                </c:pt>
                <c:pt idx="17">
                  <c:v>12.611032404081055</c:v>
                </c:pt>
                <c:pt idx="18">
                  <c:v>12.115410527333314</c:v>
                </c:pt>
                <c:pt idx="19">
                  <c:v>11.832047778871203</c:v>
                </c:pt>
                <c:pt idx="20">
                  <c:v>11.429760103431445</c:v>
                </c:pt>
              </c:numCache>
            </c:numRef>
          </c:val>
          <c:extLst>
            <c:ext xmlns:c16="http://schemas.microsoft.com/office/drawing/2014/chart" uri="{C3380CC4-5D6E-409C-BE32-E72D297353CC}">
              <c16:uniqueId val="{00000001-69F0-4823-B591-0D2380A99596}"/>
            </c:ext>
          </c:extLst>
        </c:ser>
        <c:dLbls>
          <c:showLegendKey val="0"/>
          <c:showVal val="0"/>
          <c:showCatName val="0"/>
          <c:showSerName val="0"/>
          <c:showPercent val="0"/>
          <c:showBubbleSize val="0"/>
        </c:dLbls>
        <c:gapWidth val="150"/>
        <c:overlap val="100"/>
        <c:axId val="429739008"/>
        <c:axId val="429941888"/>
      </c:barChart>
      <c:lineChart>
        <c:grouping val="standard"/>
        <c:varyColors val="0"/>
        <c:ser>
          <c:idx val="1"/>
          <c:order val="0"/>
          <c:tx>
            <c:strRef>
              <c:f>Graph!$A$10</c:f>
              <c:strCache>
                <c:ptCount val="1"/>
                <c:pt idx="0">
                  <c:v>Capital region</c:v>
                </c:pt>
              </c:strCache>
            </c:strRef>
          </c:tx>
          <c:spPr>
            <a:ln>
              <a:noFill/>
            </a:ln>
          </c:spPr>
          <c:marker>
            <c:symbol val="circle"/>
            <c:size val="8"/>
            <c:spPr>
              <a:solidFill>
                <a:srgbClr val="FF797A"/>
              </a:solidFill>
              <a:ln w="19050">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Graph!$E$10:$Y$10</c:f>
              <c:numCache>
                <c:formatCode>0</c:formatCode>
                <c:ptCount val="21"/>
                <c:pt idx="0">
                  <c:v>40.166871129153378</c:v>
                </c:pt>
                <c:pt idx="1">
                  <c:v>40.077786857734907</c:v>
                </c:pt>
                <c:pt idx="2">
                  <c:v>40.101044023716099</c:v>
                </c:pt>
                <c:pt idx="3">
                  <c:v>40.563487436600006</c:v>
                </c:pt>
                <c:pt idx="4">
                  <c:v>41.602421406339971</c:v>
                </c:pt>
                <c:pt idx="5">
                  <c:v>41.616054909415432</c:v>
                </c:pt>
                <c:pt idx="6">
                  <c:v>42.103003359592222</c:v>
                </c:pt>
                <c:pt idx="7">
                  <c:v>42.910513398158884</c:v>
                </c:pt>
                <c:pt idx="8">
                  <c:v>42.614870674466133</c:v>
                </c:pt>
                <c:pt idx="9">
                  <c:v>42.729445334905023</c:v>
                </c:pt>
                <c:pt idx="10">
                  <c:v>43.169255968985595</c:v>
                </c:pt>
                <c:pt idx="11">
                  <c:v>43.708728548513498</c:v>
                </c:pt>
                <c:pt idx="12">
                  <c:v>44.099950793455527</c:v>
                </c:pt>
                <c:pt idx="13">
                  <c:v>44.945693165197454</c:v>
                </c:pt>
                <c:pt idx="14">
                  <c:v>44.195188464853857</c:v>
                </c:pt>
                <c:pt idx="15">
                  <c:v>43.604117315720032</c:v>
                </c:pt>
                <c:pt idx="16">
                  <c:v>42.747432264255622</c:v>
                </c:pt>
                <c:pt idx="17">
                  <c:v>42.173220853189086</c:v>
                </c:pt>
                <c:pt idx="18">
                  <c:v>42.02210017635705</c:v>
                </c:pt>
                <c:pt idx="19">
                  <c:v>42.423857436935677</c:v>
                </c:pt>
                <c:pt idx="20">
                  <c:v>40.453839474185827</c:v>
                </c:pt>
              </c:numCache>
            </c:numRef>
          </c:val>
          <c:smooth val="0"/>
          <c:extLst>
            <c:ext xmlns:c16="http://schemas.microsoft.com/office/drawing/2014/chart" uri="{C3380CC4-5D6E-409C-BE32-E72D297353CC}">
              <c16:uniqueId val="{00000002-69F0-4823-B591-0D2380A99596}"/>
            </c:ext>
          </c:extLst>
        </c:ser>
        <c:ser>
          <c:idx val="2"/>
          <c:order val="1"/>
          <c:tx>
            <c:strRef>
              <c:f>Graph!$A$11</c:f>
              <c:strCache>
                <c:ptCount val="1"/>
                <c:pt idx="0">
                  <c:v>Other NUTS2 regions</c:v>
                </c:pt>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Graph!$E$11:$Y$11</c:f>
              <c:numCache>
                <c:formatCode>0</c:formatCode>
                <c:ptCount val="21"/>
                <c:pt idx="0">
                  <c:v>24.213660575128024</c:v>
                </c:pt>
                <c:pt idx="1">
                  <c:v>24.424115798622719</c:v>
                </c:pt>
                <c:pt idx="2">
                  <c:v>24.463549287531229</c:v>
                </c:pt>
                <c:pt idx="3">
                  <c:v>24.293428694035185</c:v>
                </c:pt>
                <c:pt idx="4">
                  <c:v>24.674103328021435</c:v>
                </c:pt>
                <c:pt idx="5">
                  <c:v>25.137975184486809</c:v>
                </c:pt>
                <c:pt idx="6">
                  <c:v>25.491530734815385</c:v>
                </c:pt>
                <c:pt idx="7">
                  <c:v>26.46451545481991</c:v>
                </c:pt>
                <c:pt idx="8">
                  <c:v>26.870598946023076</c:v>
                </c:pt>
                <c:pt idx="9">
                  <c:v>26.82689032133808</c:v>
                </c:pt>
                <c:pt idx="10">
                  <c:v>27.79155833852089</c:v>
                </c:pt>
                <c:pt idx="11">
                  <c:v>28.05076321448713</c:v>
                </c:pt>
                <c:pt idx="12">
                  <c:v>28.386207915133529</c:v>
                </c:pt>
                <c:pt idx="13">
                  <c:v>29.117374745551249</c:v>
                </c:pt>
                <c:pt idx="14">
                  <c:v>29.061980484279001</c:v>
                </c:pt>
                <c:pt idx="15">
                  <c:v>29.169585668852484</c:v>
                </c:pt>
                <c:pt idx="16">
                  <c:v>29.409105113813926</c:v>
                </c:pt>
                <c:pt idx="17">
                  <c:v>29.562188449108032</c:v>
                </c:pt>
                <c:pt idx="18">
                  <c:v>29.906689649023736</c:v>
                </c:pt>
                <c:pt idx="19">
                  <c:v>30.591809658064474</c:v>
                </c:pt>
                <c:pt idx="20">
                  <c:v>29.024079370754382</c:v>
                </c:pt>
              </c:numCache>
            </c:numRef>
          </c:val>
          <c:smooth val="0"/>
          <c:extLst>
            <c:ext xmlns:c16="http://schemas.microsoft.com/office/drawing/2014/chart" uri="{C3380CC4-5D6E-409C-BE32-E72D297353CC}">
              <c16:uniqueId val="{00000003-69F0-4823-B591-0D2380A99596}"/>
            </c:ext>
          </c:extLst>
        </c:ser>
        <c:ser>
          <c:idx val="3"/>
          <c:order val="3"/>
          <c:tx>
            <c:strRef>
              <c:f>Graph!$B$12</c:f>
              <c:strCache>
                <c:ptCount val="1"/>
                <c:pt idx="0">
                  <c:v>3</c:v>
                </c:pt>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Graph!$E$12:$Y$12</c:f>
              <c:numCache>
                <c:formatCode>0</c:formatCode>
                <c:ptCount val="21"/>
                <c:pt idx="0">
                  <c:v>32.320123964842757</c:v>
                </c:pt>
                <c:pt idx="1">
                  <c:v>32.632391750562014</c:v>
                </c:pt>
                <c:pt idx="2">
                  <c:v>32.460781962101223</c:v>
                </c:pt>
                <c:pt idx="3">
                  <c:v>31.606063419843078</c:v>
                </c:pt>
                <c:pt idx="4">
                  <c:v>30.995283874478503</c:v>
                </c:pt>
                <c:pt idx="5">
                  <c:v>31.536926688335139</c:v>
                </c:pt>
                <c:pt idx="6">
                  <c:v>32.295352391226174</c:v>
                </c:pt>
                <c:pt idx="7">
                  <c:v>33.007934739000575</c:v>
                </c:pt>
                <c:pt idx="8">
                  <c:v>32.61575189452013</c:v>
                </c:pt>
                <c:pt idx="9">
                  <c:v>32.117922363953383</c:v>
                </c:pt>
                <c:pt idx="10">
                  <c:v>33.528796314071798</c:v>
                </c:pt>
                <c:pt idx="11">
                  <c:v>33.512011420695089</c:v>
                </c:pt>
                <c:pt idx="12">
                  <c:v>34.53873294245836</c:v>
                </c:pt>
                <c:pt idx="13">
                  <c:v>35.079563683028553</c:v>
                </c:pt>
                <c:pt idx="14">
                  <c:v>34.600113765642782</c:v>
                </c:pt>
                <c:pt idx="15">
                  <c:v>34.568456578682245</c:v>
                </c:pt>
                <c:pt idx="16">
                  <c:v>34.805129945694333</c:v>
                </c:pt>
                <c:pt idx="17">
                  <c:v>34.715397008055234</c:v>
                </c:pt>
                <c:pt idx="18">
                  <c:v>33.983683701292989</c:v>
                </c:pt>
                <c:pt idx="19">
                  <c:v>34.475832252485951</c:v>
                </c:pt>
                <c:pt idx="20">
                  <c:v>32.288059916462622</c:v>
                </c:pt>
              </c:numCache>
            </c:numRef>
          </c:val>
          <c:smooth val="0"/>
          <c:extLst>
            <c:ext xmlns:c16="http://schemas.microsoft.com/office/drawing/2014/chart" uri="{C3380CC4-5D6E-409C-BE32-E72D297353CC}">
              <c16:uniqueId val="{00000004-69F0-4823-B591-0D2380A99596}"/>
            </c:ext>
          </c:extLst>
        </c:ser>
        <c:ser>
          <c:idx val="4"/>
          <c:order val="4"/>
          <c:tx>
            <c:strRef>
              <c:f>Graph!$B$13</c:f>
              <c:strCache>
                <c:ptCount val="1"/>
                <c:pt idx="0">
                  <c:v>4</c:v>
                </c:pt>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Graph!$E$13:$Y$13</c:f>
              <c:numCache>
                <c:formatCode>0</c:formatCode>
                <c:ptCount val="21"/>
                <c:pt idx="0">
                  <c:v>25.08357041251778</c:v>
                </c:pt>
                <c:pt idx="1">
                  <c:v>25.42476432197245</c:v>
                </c:pt>
                <c:pt idx="2">
                  <c:v>25.256937307297022</c:v>
                </c:pt>
                <c:pt idx="3">
                  <c:v>25.489088162783435</c:v>
                </c:pt>
                <c:pt idx="4">
                  <c:v>26.43543328017012</c:v>
                </c:pt>
                <c:pt idx="5">
                  <c:v>26.736450412554607</c:v>
                </c:pt>
                <c:pt idx="6">
                  <c:v>26.964459712679574</c:v>
                </c:pt>
                <c:pt idx="7">
                  <c:v>27.799515086206895</c:v>
                </c:pt>
                <c:pt idx="8">
                  <c:v>27.624088316002311</c:v>
                </c:pt>
                <c:pt idx="9">
                  <c:v>27.721024659468902</c:v>
                </c:pt>
                <c:pt idx="10">
                  <c:v>28.715675799435246</c:v>
                </c:pt>
                <c:pt idx="11">
                  <c:v>29.005492902974911</c:v>
                </c:pt>
                <c:pt idx="12">
                  <c:v>29.344402449623054</c:v>
                </c:pt>
                <c:pt idx="13">
                  <c:v>30.077903342149558</c:v>
                </c:pt>
                <c:pt idx="14">
                  <c:v>29.95210688164893</c:v>
                </c:pt>
                <c:pt idx="15">
                  <c:v>30.581870134172608</c:v>
                </c:pt>
                <c:pt idx="16">
                  <c:v>31.164535600028991</c:v>
                </c:pt>
                <c:pt idx="17">
                  <c:v>31.324454373603711</c:v>
                </c:pt>
                <c:pt idx="18">
                  <c:v>31.650337383261405</c:v>
                </c:pt>
                <c:pt idx="19">
                  <c:v>32.428752495009974</c:v>
                </c:pt>
                <c:pt idx="20">
                  <c:v>30.681482434947924</c:v>
                </c:pt>
              </c:numCache>
            </c:numRef>
          </c:val>
          <c:smooth val="0"/>
          <c:extLst>
            <c:ext xmlns:c16="http://schemas.microsoft.com/office/drawing/2014/chart" uri="{C3380CC4-5D6E-409C-BE32-E72D297353CC}">
              <c16:uniqueId val="{00000005-69F0-4823-B591-0D2380A99596}"/>
            </c:ext>
          </c:extLst>
        </c:ser>
        <c:ser>
          <c:idx val="5"/>
          <c:order val="5"/>
          <c:tx>
            <c:strRef>
              <c:f>Graph!$B$14</c:f>
              <c:strCache>
                <c:ptCount val="1"/>
                <c:pt idx="0">
                  <c:v>5</c:v>
                </c:pt>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Graph!$E$14:$Y$14</c:f>
              <c:numCache>
                <c:formatCode>0</c:formatCode>
                <c:ptCount val="21"/>
                <c:pt idx="0">
                  <c:v>30.286981826481412</c:v>
                </c:pt>
                <c:pt idx="1">
                  <c:v>30.057675494260657</c:v>
                </c:pt>
                <c:pt idx="2">
                  <c:v>29.715892758430069</c:v>
                </c:pt>
                <c:pt idx="3">
                  <c:v>29.698629759311849</c:v>
                </c:pt>
                <c:pt idx="4">
                  <c:v>30.661765946082699</c:v>
                </c:pt>
                <c:pt idx="5">
                  <c:v>30.228153698799929</c:v>
                </c:pt>
                <c:pt idx="6">
                  <c:v>30.757338882015524</c:v>
                </c:pt>
                <c:pt idx="7">
                  <c:v>31.484438316073835</c:v>
                </c:pt>
                <c:pt idx="8">
                  <c:v>31.163191219924016</c:v>
                </c:pt>
                <c:pt idx="9">
                  <c:v>31.019782017941157</c:v>
                </c:pt>
                <c:pt idx="10">
                  <c:v>32.91339775240057</c:v>
                </c:pt>
                <c:pt idx="11">
                  <c:v>33.138075442648194</c:v>
                </c:pt>
                <c:pt idx="12">
                  <c:v>32.76145233525272</c:v>
                </c:pt>
                <c:pt idx="13">
                  <c:v>33.54644845171827</c:v>
                </c:pt>
                <c:pt idx="14">
                  <c:v>32.917233966320318</c:v>
                </c:pt>
                <c:pt idx="15">
                  <c:v>33.68854793811095</c:v>
                </c:pt>
                <c:pt idx="16">
                  <c:v>33.165310781697166</c:v>
                </c:pt>
                <c:pt idx="17">
                  <c:v>33.446145589999368</c:v>
                </c:pt>
                <c:pt idx="18">
                  <c:v>33.323774716521413</c:v>
                </c:pt>
                <c:pt idx="19">
                  <c:v>33.675651053937735</c:v>
                </c:pt>
                <c:pt idx="20">
                  <c:v>31.13535479837449</c:v>
                </c:pt>
              </c:numCache>
            </c:numRef>
          </c:val>
          <c:smooth val="0"/>
          <c:extLst>
            <c:ext xmlns:c16="http://schemas.microsoft.com/office/drawing/2014/chart" uri="{C3380CC4-5D6E-409C-BE32-E72D297353CC}">
              <c16:uniqueId val="{00000006-69F0-4823-B591-0D2380A99596}"/>
            </c:ext>
          </c:extLst>
        </c:ser>
        <c:ser>
          <c:idx val="6"/>
          <c:order val="6"/>
          <c:tx>
            <c:strRef>
              <c:f>Graph!$B$15</c:f>
              <c:strCache>
                <c:ptCount val="1"/>
                <c:pt idx="0">
                  <c:v>6</c:v>
                </c:pt>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Graph!$E$15:$Y$15</c:f>
              <c:numCache>
                <c:formatCode>0</c:formatCode>
                <c:ptCount val="21"/>
                <c:pt idx="0">
                  <c:v>26.092566619915846</c:v>
                </c:pt>
                <c:pt idx="1">
                  <c:v>26.81730594437375</c:v>
                </c:pt>
                <c:pt idx="2">
                  <c:v>27.206029254370318</c:v>
                </c:pt>
                <c:pt idx="3">
                  <c:v>27.033306687982943</c:v>
                </c:pt>
                <c:pt idx="4">
                  <c:v>26.900811305940852</c:v>
                </c:pt>
                <c:pt idx="5">
                  <c:v>27.054161276412245</c:v>
                </c:pt>
                <c:pt idx="6">
                  <c:v>27.190035647598034</c:v>
                </c:pt>
                <c:pt idx="7">
                  <c:v>27.720195467183419</c:v>
                </c:pt>
                <c:pt idx="8">
                  <c:v>28.387288561380004</c:v>
                </c:pt>
                <c:pt idx="9">
                  <c:v>28.328966397277757</c:v>
                </c:pt>
                <c:pt idx="10">
                  <c:v>29.388076588337682</c:v>
                </c:pt>
                <c:pt idx="11">
                  <c:v>29.716380766154117</c:v>
                </c:pt>
                <c:pt idx="12">
                  <c:v>30.601508011310088</c:v>
                </c:pt>
                <c:pt idx="13">
                  <c:v>31.646615068090529</c:v>
                </c:pt>
                <c:pt idx="14">
                  <c:v>30.453004332265962</c:v>
                </c:pt>
                <c:pt idx="15">
                  <c:v>29.569081868229443</c:v>
                </c:pt>
                <c:pt idx="16">
                  <c:v>30.313636766923967</c:v>
                </c:pt>
                <c:pt idx="17">
                  <c:v>30.510243559307128</c:v>
                </c:pt>
                <c:pt idx="18">
                  <c:v>30.933286639817894</c:v>
                </c:pt>
                <c:pt idx="19">
                  <c:v>31.538300835654596</c:v>
                </c:pt>
                <c:pt idx="20">
                  <c:v>29.70150583622917</c:v>
                </c:pt>
              </c:numCache>
            </c:numRef>
          </c:val>
          <c:smooth val="0"/>
          <c:extLst>
            <c:ext xmlns:c16="http://schemas.microsoft.com/office/drawing/2014/chart" uri="{C3380CC4-5D6E-409C-BE32-E72D297353CC}">
              <c16:uniqueId val="{00000007-69F0-4823-B591-0D2380A99596}"/>
            </c:ext>
          </c:extLst>
        </c:ser>
        <c:ser>
          <c:idx val="7"/>
          <c:order val="7"/>
          <c:tx>
            <c:strRef>
              <c:f>Graph!$B$16</c:f>
              <c:strCache>
                <c:ptCount val="1"/>
                <c:pt idx="0">
                  <c:v>7</c:v>
                </c:pt>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Graph!$E$16:$Y$16</c:f>
              <c:numCache>
                <c:formatCode>0</c:formatCode>
                <c:ptCount val="21"/>
                <c:pt idx="0">
                  <c:v>25.881324172392254</c:v>
                </c:pt>
                <c:pt idx="1">
                  <c:v>25.605908282422085</c:v>
                </c:pt>
                <c:pt idx="2">
                  <c:v>27.68223076923077</c:v>
                </c:pt>
                <c:pt idx="3">
                  <c:v>27.192226574269359</c:v>
                </c:pt>
                <c:pt idx="4">
                  <c:v>27.847120724934229</c:v>
                </c:pt>
                <c:pt idx="5">
                  <c:v>28.593866920988923</c:v>
                </c:pt>
                <c:pt idx="6">
                  <c:v>29.068313953488374</c:v>
                </c:pt>
                <c:pt idx="7">
                  <c:v>29.812375982949955</c:v>
                </c:pt>
                <c:pt idx="8">
                  <c:v>30.402525476295967</c:v>
                </c:pt>
                <c:pt idx="9">
                  <c:v>30.228114094978004</c:v>
                </c:pt>
                <c:pt idx="10">
                  <c:v>30.952413899138989</c:v>
                </c:pt>
                <c:pt idx="11">
                  <c:v>32.162999443959009</c:v>
                </c:pt>
                <c:pt idx="12">
                  <c:v>31.355162044771134</c:v>
                </c:pt>
                <c:pt idx="13">
                  <c:v>32.634180543382996</c:v>
                </c:pt>
                <c:pt idx="14">
                  <c:v>32.337246439361245</c:v>
                </c:pt>
                <c:pt idx="15">
                  <c:v>32.624450383653766</c:v>
                </c:pt>
                <c:pt idx="16">
                  <c:v>32.800357264375641</c:v>
                </c:pt>
                <c:pt idx="17">
                  <c:v>33.104406835091162</c:v>
                </c:pt>
                <c:pt idx="18">
                  <c:v>33.172980411202843</c:v>
                </c:pt>
                <c:pt idx="19">
                  <c:v>33.8004060089322</c:v>
                </c:pt>
                <c:pt idx="20">
                  <c:v>31.899690402476782</c:v>
                </c:pt>
              </c:numCache>
            </c:numRef>
          </c:val>
          <c:smooth val="0"/>
          <c:extLst>
            <c:ext xmlns:c16="http://schemas.microsoft.com/office/drawing/2014/chart" uri="{C3380CC4-5D6E-409C-BE32-E72D297353CC}">
              <c16:uniqueId val="{00000008-69F0-4823-B591-0D2380A99596}"/>
            </c:ext>
          </c:extLst>
        </c:ser>
        <c:ser>
          <c:idx val="8"/>
          <c:order val="8"/>
          <c:tx>
            <c:strRef>
              <c:f>Graph!$B$17</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Graph!$E$17:$Y$17</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9-69F0-4823-B591-0D2380A99596}"/>
            </c:ext>
          </c:extLst>
        </c:ser>
        <c:ser>
          <c:idx val="9"/>
          <c:order val="9"/>
          <c:tx>
            <c:strRef>
              <c:f>Graph!$B$18</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Graph!$E$18:$Y$18</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A-69F0-4823-B591-0D2380A99596}"/>
            </c:ext>
          </c:extLst>
        </c:ser>
        <c:ser>
          <c:idx val="10"/>
          <c:order val="10"/>
          <c:tx>
            <c:strRef>
              <c:f>Graph!$B$19</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Graph!$E$19:$Y$19</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B-69F0-4823-B591-0D2380A99596}"/>
            </c:ext>
          </c:extLst>
        </c:ser>
        <c:ser>
          <c:idx val="11"/>
          <c:order val="11"/>
          <c:tx>
            <c:strRef>
              <c:f>Graph!$B$20</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Graph!$E$20:$Y$20</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C-69F0-4823-B591-0D2380A99596}"/>
            </c:ext>
          </c:extLst>
        </c:ser>
        <c:ser>
          <c:idx val="12"/>
          <c:order val="12"/>
          <c:tx>
            <c:strRef>
              <c:f>Graph!$B$21</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Graph!$E$21:$Y$21</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D-69F0-4823-B591-0D2380A99596}"/>
            </c:ext>
          </c:extLst>
        </c:ser>
        <c:ser>
          <c:idx val="13"/>
          <c:order val="13"/>
          <c:tx>
            <c:strRef>
              <c:f>Graph!$B$22</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Graph!$E$22:$Y$22</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E-69F0-4823-B591-0D2380A99596}"/>
            </c:ext>
          </c:extLst>
        </c:ser>
        <c:ser>
          <c:idx val="14"/>
          <c:order val="14"/>
          <c:tx>
            <c:strRef>
              <c:f>Graph!$B$23</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Graph!$E$23:$Y$23</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0F-69F0-4823-B591-0D2380A99596}"/>
            </c:ext>
          </c:extLst>
        </c:ser>
        <c:ser>
          <c:idx val="15"/>
          <c:order val="15"/>
          <c:tx>
            <c:strRef>
              <c:f>Graph!$B$24</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Graph!$E$24:$Y$24</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0-69F0-4823-B591-0D2380A99596}"/>
            </c:ext>
          </c:extLst>
        </c:ser>
        <c:ser>
          <c:idx val="16"/>
          <c:order val="16"/>
          <c:tx>
            <c:strRef>
              <c:f>Graph!$B$25</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Graph!$E$25:$Y$25</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1-69F0-4823-B591-0D2380A99596}"/>
            </c:ext>
          </c:extLst>
        </c:ser>
        <c:ser>
          <c:idx val="17"/>
          <c:order val="17"/>
          <c:tx>
            <c:strRef>
              <c:f>Graph!$B$26</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Graph!$E$26:$Y$26</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2-69F0-4823-B591-0D2380A99596}"/>
            </c:ext>
          </c:extLst>
        </c:ser>
        <c:ser>
          <c:idx val="18"/>
          <c:order val="18"/>
          <c:tx>
            <c:strRef>
              <c:f>Graph!$B$27</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Graph!$E$27:$Y$27</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3-69F0-4823-B591-0D2380A99596}"/>
            </c:ext>
          </c:extLst>
        </c:ser>
        <c:ser>
          <c:idx val="19"/>
          <c:order val="19"/>
          <c:tx>
            <c:strRef>
              <c:f>Graph!$B$28</c:f>
              <c:strCache>
                <c:ptCount val="1"/>
              </c:strCache>
            </c:strRef>
          </c:tx>
          <c:spPr>
            <a:ln>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Graph!$E$28:$Y$28</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4-69F0-4823-B591-0D2380A99596}"/>
            </c:ext>
          </c:extLst>
        </c:ser>
        <c:ser>
          <c:idx val="22"/>
          <c:order val="20"/>
          <c:tx>
            <c:strRef>
              <c:f>Graph!$B$29</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Graph!$E$29:$Y$29</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5-69F0-4823-B591-0D2380A99596}"/>
            </c:ext>
          </c:extLst>
        </c:ser>
        <c:ser>
          <c:idx val="23"/>
          <c:order val="21"/>
          <c:tx>
            <c:strRef>
              <c:f>Graph!$B$30</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Graph!$E$30:$Y$30</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6-69F0-4823-B591-0D2380A99596}"/>
            </c:ext>
          </c:extLst>
        </c:ser>
        <c:ser>
          <c:idx val="24"/>
          <c:order val="22"/>
          <c:tx>
            <c:strRef>
              <c:f>Graph!$B$31</c:f>
              <c:strCache>
                <c:ptCount val="1"/>
              </c:strCache>
            </c:strRef>
          </c:tx>
          <c:spPr>
            <a:ln w="28575">
              <a:noFill/>
            </a:ln>
          </c:spPr>
          <c:marker>
            <c:spPr>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Graph!$C$31:$Y$31</c:f>
              <c:numCache>
                <c:formatCode>General</c:formatCode>
                <c:ptCount val="23"/>
                <c:pt idx="0">
                  <c:v>0</c:v>
                </c:pt>
                <c:pt idx="1">
                  <c:v>0</c:v>
                </c:pt>
                <c:pt idx="2" formatCode="0">
                  <c:v>0</c:v>
                </c:pt>
                <c:pt idx="3" formatCode="0">
                  <c:v>0</c:v>
                </c:pt>
                <c:pt idx="4" formatCode="0">
                  <c:v>0</c:v>
                </c:pt>
                <c:pt idx="5" formatCode="0">
                  <c:v>0</c:v>
                </c:pt>
                <c:pt idx="6" formatCode="0">
                  <c:v>0</c:v>
                </c:pt>
                <c:pt idx="7" formatCode="0">
                  <c:v>0</c:v>
                </c:pt>
                <c:pt idx="8" formatCode="0">
                  <c:v>0</c:v>
                </c:pt>
                <c:pt idx="9" formatCode="0">
                  <c:v>0</c:v>
                </c:pt>
                <c:pt idx="10" formatCode="0">
                  <c:v>0</c:v>
                </c:pt>
                <c:pt idx="11" formatCode="0">
                  <c:v>0</c:v>
                </c:pt>
                <c:pt idx="12" formatCode="0">
                  <c:v>0</c:v>
                </c:pt>
                <c:pt idx="13" formatCode="0">
                  <c:v>0</c:v>
                </c:pt>
                <c:pt idx="14" formatCode="0">
                  <c:v>0</c:v>
                </c:pt>
                <c:pt idx="15" formatCode="0">
                  <c:v>0</c:v>
                </c:pt>
                <c:pt idx="16" formatCode="0">
                  <c:v>0</c:v>
                </c:pt>
                <c:pt idx="17" formatCode="0">
                  <c:v>0</c:v>
                </c:pt>
                <c:pt idx="18" formatCode="0">
                  <c:v>0</c:v>
                </c:pt>
                <c:pt idx="19" formatCode="0">
                  <c:v>0</c:v>
                </c:pt>
                <c:pt idx="20" formatCode="0">
                  <c:v>0</c:v>
                </c:pt>
                <c:pt idx="21" formatCode="0">
                  <c:v>0</c:v>
                </c:pt>
                <c:pt idx="22" formatCode="0">
                  <c:v>0</c:v>
                </c:pt>
              </c:numCache>
            </c:numRef>
          </c:val>
          <c:smooth val="0"/>
          <c:extLst>
            <c:ext xmlns:c16="http://schemas.microsoft.com/office/drawing/2014/chart" uri="{C3380CC4-5D6E-409C-BE32-E72D297353CC}">
              <c16:uniqueId val="{00000017-69F0-4823-B591-0D2380A99596}"/>
            </c:ext>
          </c:extLst>
        </c:ser>
        <c:ser>
          <c:idx val="25"/>
          <c:order val="23"/>
          <c:tx>
            <c:strRef>
              <c:f>Graph!$B$32</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Graph!$E$32:$Y$32</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8-69F0-4823-B591-0D2380A99596}"/>
            </c:ext>
          </c:extLst>
        </c:ser>
        <c:ser>
          <c:idx val="26"/>
          <c:order val="24"/>
          <c:tx>
            <c:strRef>
              <c:f>Graph!$B$33</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Graph!$E$33:$Y$33</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9-69F0-4823-B591-0D2380A99596}"/>
            </c:ext>
          </c:extLst>
        </c:ser>
        <c:ser>
          <c:idx val="27"/>
          <c:order val="25"/>
          <c:tx>
            <c:strRef>
              <c:f>Graph!$B$34</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Graph!$E$34:$Y$34</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A-69F0-4823-B591-0D2380A99596}"/>
            </c:ext>
          </c:extLst>
        </c:ser>
        <c:ser>
          <c:idx val="28"/>
          <c:order val="26"/>
          <c:tx>
            <c:strRef>
              <c:f>Graph!$B$35</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Graph!$E$35:$Y$35</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B-69F0-4823-B591-0D2380A99596}"/>
            </c:ext>
          </c:extLst>
        </c:ser>
        <c:ser>
          <c:idx val="29"/>
          <c:order val="27"/>
          <c:tx>
            <c:strRef>
              <c:f>Graph!$B$36</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Graph!$E$36:$Y$36</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C-69F0-4823-B591-0D2380A99596}"/>
            </c:ext>
          </c:extLst>
        </c:ser>
        <c:ser>
          <c:idx val="30"/>
          <c:order val="28"/>
          <c:tx>
            <c:strRef>
              <c:f>Graph!$B$37</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Graph!$E$37:$Y$37</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D-69F0-4823-B591-0D2380A99596}"/>
            </c:ext>
          </c:extLst>
        </c:ser>
        <c:ser>
          <c:idx val="31"/>
          <c:order val="29"/>
          <c:tx>
            <c:strRef>
              <c:f>Graph!$B$38</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Graph!$E$38:$Y$38</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E-69F0-4823-B591-0D2380A99596}"/>
            </c:ext>
          </c:extLst>
        </c:ser>
        <c:ser>
          <c:idx val="32"/>
          <c:order val="30"/>
          <c:tx>
            <c:strRef>
              <c:f>Graph!$B$39</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Graph!$E$39:$Y$39</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1F-69F0-4823-B591-0D2380A99596}"/>
            </c:ext>
          </c:extLst>
        </c:ser>
        <c:ser>
          <c:idx val="33"/>
          <c:order val="31"/>
          <c:tx>
            <c:strRef>
              <c:f>Graph!$B$40</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Graph!$E$40:$Y$40</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0-69F0-4823-B591-0D2380A99596}"/>
            </c:ext>
          </c:extLst>
        </c:ser>
        <c:ser>
          <c:idx val="34"/>
          <c:order val="32"/>
          <c:tx>
            <c:strRef>
              <c:f>Graph!$B$41</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Graph!$E$41:$Y$41</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1-69F0-4823-B591-0D2380A99596}"/>
            </c:ext>
          </c:extLst>
        </c:ser>
        <c:ser>
          <c:idx val="35"/>
          <c:order val="33"/>
          <c:tx>
            <c:strRef>
              <c:f>Graph!$B$42</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Graph!$E$42:$Y$42</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2-69F0-4823-B591-0D2380A99596}"/>
            </c:ext>
          </c:extLst>
        </c:ser>
        <c:ser>
          <c:idx val="36"/>
          <c:order val="34"/>
          <c:tx>
            <c:strRef>
              <c:f>Graph!$B$43</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Graph!$E$43:$Y$43</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3-69F0-4823-B591-0D2380A99596}"/>
            </c:ext>
          </c:extLst>
        </c:ser>
        <c:ser>
          <c:idx val="37"/>
          <c:order val="35"/>
          <c:tx>
            <c:strRef>
              <c:f>Graph!$B$44</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Graph!$E$44:$Y$44</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4-69F0-4823-B591-0D2380A99596}"/>
            </c:ext>
          </c:extLst>
        </c:ser>
        <c:ser>
          <c:idx val="38"/>
          <c:order val="36"/>
          <c:tx>
            <c:strRef>
              <c:f>Graph!$B$45</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Graph!$E$45:$Y$45</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5-69F0-4823-B591-0D2380A99596}"/>
            </c:ext>
          </c:extLst>
        </c:ser>
        <c:ser>
          <c:idx val="39"/>
          <c:order val="37"/>
          <c:tx>
            <c:strRef>
              <c:f>Graph!$B$46</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Graph!$E$46:$Y$46</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6-69F0-4823-B591-0D2380A99596}"/>
            </c:ext>
          </c:extLst>
        </c:ser>
        <c:ser>
          <c:idx val="41"/>
          <c:order val="38"/>
          <c:tx>
            <c:strRef>
              <c:f>Graph!$B$47</c:f>
              <c:strCache>
                <c:ptCount val="1"/>
              </c:strCache>
            </c:strRef>
          </c:tx>
          <c:spPr>
            <a:ln w="28575">
              <a:noFill/>
            </a:ln>
          </c:spPr>
          <c:marker>
            <c:symbol val="circle"/>
            <c:size val="5"/>
            <c:spPr>
              <a:solidFill>
                <a:srgbClr val="8585FF"/>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Graph!$E$47:$Y$47</c:f>
              <c:numCache>
                <c:formatCode>0</c:formatCode>
                <c:ptCount val="2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smooth val="0"/>
          <c:extLst>
            <c:ext xmlns:c16="http://schemas.microsoft.com/office/drawing/2014/chart" uri="{C3380CC4-5D6E-409C-BE32-E72D297353CC}">
              <c16:uniqueId val="{00000027-69F0-4823-B591-0D2380A99596}"/>
            </c:ext>
          </c:extLst>
        </c:ser>
        <c:ser>
          <c:idx val="21"/>
          <c:order val="39"/>
          <c:tx>
            <c:strRef>
              <c:f>Graph!$C$8</c:f>
              <c:strCache>
                <c:ptCount val="1"/>
                <c:pt idx="0">
                  <c:v>EU27</c:v>
                </c:pt>
              </c:strCache>
            </c:strRef>
          </c:tx>
          <c:spPr>
            <a:ln w="34925">
              <a:noFill/>
            </a:ln>
          </c:spPr>
          <c:marker>
            <c:symbol val="dash"/>
            <c:size val="13"/>
            <c:spPr>
              <a:ln w="0" cmpd="dbl">
                <a:prstDash val="sysDot"/>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Graph!$E$8:$Y$8</c:f>
              <c:numCache>
                <c:formatCode>0</c:formatCode>
                <c:ptCount val="21"/>
                <c:pt idx="0">
                  <c:v>48.267961149817943</c:v>
                </c:pt>
                <c:pt idx="1">
                  <c:v>48.970078318888888</c:v>
                </c:pt>
                <c:pt idx="2">
                  <c:v>49.588266096091537</c:v>
                </c:pt>
                <c:pt idx="3">
                  <c:v>49.846032784837561</c:v>
                </c:pt>
                <c:pt idx="4">
                  <c:v>50.944078449798177</c:v>
                </c:pt>
                <c:pt idx="5">
                  <c:v>51.340924014800237</c:v>
                </c:pt>
                <c:pt idx="6">
                  <c:v>52.184445459242298</c:v>
                </c:pt>
                <c:pt idx="7">
                  <c:v>52.835463228097346</c:v>
                </c:pt>
                <c:pt idx="8">
                  <c:v>52.806082155070527</c:v>
                </c:pt>
                <c:pt idx="9">
                  <c:v>51.446964063295596</c:v>
                </c:pt>
                <c:pt idx="10">
                  <c:v>53.110128859717079</c:v>
                </c:pt>
                <c:pt idx="11">
                  <c:v>54.089665479148522</c:v>
                </c:pt>
                <c:pt idx="12">
                  <c:v>53.886103301448628</c:v>
                </c:pt>
                <c:pt idx="13">
                  <c:v>54.151666403212239</c:v>
                </c:pt>
                <c:pt idx="14">
                  <c:v>54.496389890318838</c:v>
                </c:pt>
                <c:pt idx="15">
                  <c:v>55.151145033857176</c:v>
                </c:pt>
                <c:pt idx="16">
                  <c:v>55.479584234346078</c:v>
                </c:pt>
                <c:pt idx="17">
                  <c:v>56.202724586339656</c:v>
                </c:pt>
                <c:pt idx="18">
                  <c:v>56.553627528698776</c:v>
                </c:pt>
                <c:pt idx="19">
                  <c:v>56.938220720296933</c:v>
                </c:pt>
                <c:pt idx="20">
                  <c:v>54.358774015582128</c:v>
                </c:pt>
              </c:numCache>
            </c:numRef>
          </c:val>
          <c:smooth val="0"/>
          <c:extLst>
            <c:ext xmlns:c16="http://schemas.microsoft.com/office/drawing/2014/chart" uri="{C3380CC4-5D6E-409C-BE32-E72D297353CC}">
              <c16:uniqueId val="{00000028-69F0-4823-B591-0D2380A99596}"/>
            </c:ext>
          </c:extLst>
        </c:ser>
        <c:ser>
          <c:idx val="0"/>
          <c:order val="41"/>
          <c:tx>
            <c:strRef>
              <c:f>Graph!$A$9</c:f>
              <c:strCache>
                <c:ptCount val="1"/>
                <c:pt idx="0">
                  <c:v>National average</c:v>
                </c:pt>
              </c:strCache>
            </c:strRef>
          </c:tx>
          <c:spPr>
            <a:ln w="28575">
              <a:noFill/>
            </a:ln>
          </c:spPr>
          <c:marker>
            <c:symbol val="diamond"/>
            <c:size val="9"/>
            <c:spPr>
              <a:solidFill>
                <a:srgbClr val="00B050"/>
              </a:solidFill>
              <a:ln>
                <a:noFill/>
              </a:ln>
            </c:spPr>
          </c:marker>
          <c:cat>
            <c:numRef>
              <c:f>Graph!$E$7:$Y$7</c:f>
              <c:numCache>
                <c:formatCode>yyyy</c:formatCode>
                <c:ptCount val="2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numCache>
            </c:numRef>
          </c:cat>
          <c:val>
            <c:numRef>
              <c:f>Graph!$E$9:$Y$9</c:f>
              <c:numCache>
                <c:formatCode>0</c:formatCode>
                <c:ptCount val="21"/>
                <c:pt idx="0">
                  <c:v>29.499694945636737</c:v>
                </c:pt>
                <c:pt idx="1">
                  <c:v>29.637884449442243</c:v>
                </c:pt>
                <c:pt idx="2">
                  <c:v>29.722420523827306</c:v>
                </c:pt>
                <c:pt idx="3">
                  <c:v>29.775371904070333</c:v>
                </c:pt>
                <c:pt idx="4">
                  <c:v>30.48921487448149</c:v>
                </c:pt>
                <c:pt idx="5">
                  <c:v>30.776712075888916</c:v>
                </c:pt>
                <c:pt idx="6">
                  <c:v>31.159421980172585</c:v>
                </c:pt>
                <c:pt idx="7">
                  <c:v>32.036325115714654</c:v>
                </c:pt>
                <c:pt idx="8">
                  <c:v>32.122038383611638</c:v>
                </c:pt>
                <c:pt idx="9">
                  <c:v>32.152381858752932</c:v>
                </c:pt>
                <c:pt idx="10">
                  <c:v>33.12164796407788</c:v>
                </c:pt>
                <c:pt idx="11">
                  <c:v>33.460826394344082</c:v>
                </c:pt>
                <c:pt idx="12">
                  <c:v>33.74375354911983</c:v>
                </c:pt>
                <c:pt idx="13">
                  <c:v>34.523197197539304</c:v>
                </c:pt>
                <c:pt idx="14">
                  <c:v>34.149993349000127</c:v>
                </c:pt>
                <c:pt idx="15">
                  <c:v>34.195454475880595</c:v>
                </c:pt>
                <c:pt idx="16">
                  <c:v>34.200931311475067</c:v>
                </c:pt>
                <c:pt idx="17">
                  <c:v>34.199642906995408</c:v>
                </c:pt>
                <c:pt idx="18">
                  <c:v>34.333321795292072</c:v>
                </c:pt>
                <c:pt idx="19">
                  <c:v>34.963665932645092</c:v>
                </c:pt>
                <c:pt idx="20">
                  <c:v>33.062734402338364</c:v>
                </c:pt>
              </c:numCache>
            </c:numRef>
          </c:val>
          <c:smooth val="0"/>
          <c:extLst>
            <c:ext xmlns:c16="http://schemas.microsoft.com/office/drawing/2014/chart" uri="{C3380CC4-5D6E-409C-BE32-E72D297353CC}">
              <c16:uniqueId val="{00000029-69F0-4823-B591-0D2380A99596}"/>
            </c:ext>
          </c:extLst>
        </c:ser>
        <c:dLbls>
          <c:showLegendKey val="0"/>
          <c:showVal val="0"/>
          <c:showCatName val="0"/>
          <c:showSerName val="0"/>
          <c:showPercent val="0"/>
          <c:showBubbleSize val="0"/>
        </c:dLbls>
        <c:marker val="1"/>
        <c:smooth val="0"/>
        <c:axId val="429739008"/>
        <c:axId val="429941888"/>
      </c:lineChart>
      <c:dateAx>
        <c:axId val="429739008"/>
        <c:scaling>
          <c:orientation val="minMax"/>
          <c:min val="36526"/>
        </c:scaling>
        <c:delete val="0"/>
        <c:axPos val="b"/>
        <c:numFmt formatCode="yy" sourceLinked="0"/>
        <c:majorTickMark val="none"/>
        <c:minorTickMark val="none"/>
        <c:tickLblPos val="low"/>
        <c:spPr>
          <a:ln w="3175">
            <a:solidFill>
              <a:schemeClr val="bg1">
                <a:lumMod val="85000"/>
              </a:schemeClr>
            </a:solidFill>
            <a:prstDash val="solid"/>
          </a:ln>
        </c:spPr>
        <c:txPr>
          <a:bodyPr rot="-5400000" vert="horz"/>
          <a:lstStyle/>
          <a:p>
            <a:pPr>
              <a:defRPr>
                <a:latin typeface="+mn-lt"/>
              </a:defRPr>
            </a:pPr>
            <a:endParaRPr lang="fr-FR"/>
          </a:p>
        </c:txPr>
        <c:crossAx val="429941888"/>
        <c:crosses val="autoZero"/>
        <c:auto val="1"/>
        <c:lblOffset val="100"/>
        <c:baseTimeUnit val="years"/>
      </c:dateAx>
      <c:valAx>
        <c:axId val="429941888"/>
        <c:scaling>
          <c:orientation val="minMax"/>
          <c:min val="20"/>
        </c:scaling>
        <c:delete val="0"/>
        <c:axPos val="l"/>
        <c:majorGridlines>
          <c:spPr>
            <a:ln w="3175">
              <a:solidFill>
                <a:schemeClr val="bg1">
                  <a:lumMod val="85000"/>
                </a:schemeClr>
              </a:solidFill>
              <a:prstDash val="sysDash"/>
            </a:ln>
          </c:spPr>
        </c:majorGridlines>
        <c:title>
          <c:tx>
            <c:rich>
              <a:bodyPr rot="-5400000" vert="horz"/>
              <a:lstStyle/>
              <a:p>
                <a:pPr>
                  <a:defRPr/>
                </a:pPr>
                <a:r>
                  <a:rPr lang="en-GB" sz="1100"/>
                  <a:t>thousands of EUR per  person</a:t>
                </a:r>
              </a:p>
            </c:rich>
          </c:tx>
          <c:overlay val="0"/>
        </c:title>
        <c:numFmt formatCode="0" sourceLinked="0"/>
        <c:majorTickMark val="out"/>
        <c:minorTickMark val="none"/>
        <c:tickLblPos val="nextTo"/>
        <c:spPr>
          <a:noFill/>
          <a:ln w="9525" cap="flat" cmpd="sng" algn="ctr">
            <a:noFill/>
            <a:prstDash val="solid"/>
            <a:round/>
          </a:ln>
          <a:effectLst/>
        </c:spPr>
        <c:txPr>
          <a:bodyPr/>
          <a:lstStyle/>
          <a:p>
            <a:pPr>
              <a:defRPr>
                <a:latin typeface="+mn-lt"/>
              </a:defRPr>
            </a:pPr>
            <a:endParaRPr lang="fr-FR"/>
          </a:p>
        </c:txPr>
        <c:crossAx val="429739008"/>
        <c:crosses val="autoZero"/>
        <c:crossBetween val="between"/>
      </c:valAx>
    </c:plotArea>
    <c:legend>
      <c:legendPos val="b"/>
      <c:legendEntry>
        <c:idx val="0"/>
        <c:delete val="1"/>
      </c:legendEntry>
      <c:legendEntry>
        <c:idx val="1"/>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egendEntry>
        <c:idx val="12"/>
        <c:delete val="1"/>
      </c:legendEntry>
      <c:legendEntry>
        <c:idx val="13"/>
        <c:delete val="1"/>
      </c:legendEntry>
      <c:legendEntry>
        <c:idx val="14"/>
        <c:delete val="1"/>
      </c:legendEntry>
      <c:legendEntry>
        <c:idx val="15"/>
        <c:delete val="1"/>
      </c:legendEntry>
      <c:legendEntry>
        <c:idx val="16"/>
        <c:delete val="1"/>
      </c:legendEntry>
      <c:legendEntry>
        <c:idx val="17"/>
        <c:delete val="1"/>
      </c:legendEntry>
      <c:legendEntry>
        <c:idx val="18"/>
        <c:delete val="1"/>
      </c:legendEntry>
      <c:legendEntry>
        <c:idx val="19"/>
        <c:delete val="1"/>
      </c:legendEntry>
      <c:legendEntry>
        <c:idx val="20"/>
        <c:delete val="1"/>
      </c:legendEntry>
      <c:legendEntry>
        <c:idx val="21"/>
        <c:delete val="1"/>
      </c:legendEntry>
      <c:legendEntry>
        <c:idx val="22"/>
        <c:delete val="1"/>
      </c:legendEntry>
      <c:legendEntry>
        <c:idx val="23"/>
        <c:delete val="1"/>
      </c:legendEntry>
      <c:legendEntry>
        <c:idx val="24"/>
        <c:delete val="1"/>
      </c:legendEntry>
      <c:legendEntry>
        <c:idx val="25"/>
        <c:delete val="1"/>
      </c:legendEntry>
      <c:legendEntry>
        <c:idx val="26"/>
        <c:delete val="1"/>
      </c:legendEntry>
      <c:legendEntry>
        <c:idx val="27"/>
        <c:delete val="1"/>
      </c:legendEntry>
      <c:legendEntry>
        <c:idx val="28"/>
        <c:delete val="1"/>
      </c:legendEntry>
      <c:legendEntry>
        <c:idx val="29"/>
        <c:delete val="1"/>
      </c:legendEntry>
      <c:legendEntry>
        <c:idx val="30"/>
        <c:delete val="1"/>
      </c:legendEntry>
      <c:legendEntry>
        <c:idx val="31"/>
        <c:delete val="1"/>
      </c:legendEntry>
      <c:legendEntry>
        <c:idx val="32"/>
        <c:delete val="1"/>
      </c:legendEntry>
      <c:legendEntry>
        <c:idx val="33"/>
        <c:delete val="1"/>
      </c:legendEntry>
      <c:legendEntry>
        <c:idx val="34"/>
        <c:delete val="1"/>
      </c:legendEntry>
      <c:legendEntry>
        <c:idx val="35"/>
        <c:delete val="1"/>
      </c:legendEntry>
      <c:legendEntry>
        <c:idx val="36"/>
        <c:delete val="1"/>
      </c:legendEntry>
      <c:legendEntry>
        <c:idx val="37"/>
        <c:delete val="1"/>
      </c:legendEntry>
      <c:legendEntry>
        <c:idx val="38"/>
        <c:delete val="1"/>
      </c:legendEntry>
      <c:legendEntry>
        <c:idx val="39"/>
        <c:delete val="1"/>
      </c:legendEntry>
      <c:layout>
        <c:manualLayout>
          <c:xMode val="edge"/>
          <c:yMode val="edge"/>
          <c:x val="8.3450253140117267E-2"/>
          <c:y val="0.88290490704517577"/>
          <c:w val="0.82495888794019301"/>
          <c:h val="9.0677351855993515E-2"/>
        </c:manualLayout>
      </c:layout>
      <c:overlay val="0"/>
      <c:txPr>
        <a:bodyPr/>
        <a:lstStyle/>
        <a:p>
          <a:pPr>
            <a:defRPr sz="1600">
              <a:latin typeface="+mn-lt"/>
            </a:defRPr>
          </a:pPr>
          <a:endParaRPr lang="fr-FR"/>
        </a:p>
      </c:txPr>
    </c:legend>
    <c:plotVisOnly val="1"/>
    <c:dispBlanksAs val="gap"/>
    <c:showDLblsOverMax val="0"/>
  </c:chart>
  <c:spPr>
    <a:solidFill>
      <a:sysClr val="window" lastClr="FFFFFF"/>
    </a:solidFill>
    <a:ln w="9525" cap="flat" cmpd="sng" algn="ctr">
      <a:noFill/>
      <a:prstDash val="solid"/>
      <a:round/>
    </a:ln>
    <a:effectLst/>
    <a:extLs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400">
          <a:latin typeface="Arial"/>
          <a:ea typeface="Arial"/>
          <a:cs typeface="Aria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B9394-4B6F-46EA-9201-EE30285AEF1F}" type="doc">
      <dgm:prSet loTypeId="urn:microsoft.com/office/officeart/2005/8/layout/arrow2" loCatId="process" qsTypeId="urn:microsoft.com/office/officeart/2005/8/quickstyle/simple1" qsCatId="simple" csTypeId="urn:microsoft.com/office/officeart/2005/8/colors/accent6_4" csCatId="accent6" phldr="1"/>
      <dgm:spPr/>
    </dgm:pt>
    <dgm:pt modelId="{E1CBA6C3-1BBB-418B-BDB1-F15286390D76}">
      <dgm:prSet phldrT="[Text]" custT="1"/>
      <dgm:spPr/>
      <dgm:t>
        <a:bodyPr/>
        <a:lstStyle/>
        <a:p>
          <a:endParaRPr lang="en-US" sz="1800" dirty="0">
            <a:latin typeface="Verdana" panose="020B0604030504040204" pitchFamily="34" charset="0"/>
            <a:ea typeface="Verdana" panose="020B0604030504040204" pitchFamily="34" charset="0"/>
          </a:endParaRPr>
        </a:p>
        <a:p>
          <a:endParaRPr lang="en-US" sz="1800" b="1" dirty="0">
            <a:solidFill>
              <a:srgbClr val="941332"/>
            </a:solidFill>
            <a:latin typeface="Verdana" panose="020B0604030504040204" pitchFamily="34" charset="0"/>
            <a:ea typeface="Verdana" panose="020B0604030504040204" pitchFamily="34" charset="0"/>
          </a:endParaRPr>
        </a:p>
        <a:p>
          <a:r>
            <a:rPr lang="en-US" sz="1800" b="1" dirty="0">
              <a:solidFill>
                <a:srgbClr val="941332"/>
              </a:solidFill>
              <a:latin typeface="Verdana" panose="020B0604030504040204" pitchFamily="34" charset="0"/>
              <a:ea typeface="Verdana" panose="020B0604030504040204" pitchFamily="34" charset="0"/>
            </a:rPr>
            <a:t>Basic sub-index</a:t>
          </a:r>
        </a:p>
        <a:p>
          <a:r>
            <a:rPr lang="en-US" sz="1600" dirty="0">
              <a:latin typeface="Verdana" panose="020B0604030504040204" pitchFamily="34" charset="0"/>
              <a:ea typeface="Verdana" panose="020B0604030504040204" pitchFamily="34" charset="0"/>
            </a:rPr>
            <a:t>1. Institutions</a:t>
          </a:r>
        </a:p>
        <a:p>
          <a:r>
            <a:rPr lang="en-US" sz="1600" dirty="0">
              <a:latin typeface="Verdana" panose="020B0604030504040204" pitchFamily="34" charset="0"/>
              <a:ea typeface="Verdana" panose="020B0604030504040204" pitchFamily="34" charset="0"/>
            </a:rPr>
            <a:t>2. Macroeconomic </a:t>
          </a:r>
        </a:p>
        <a:p>
          <a:r>
            <a:rPr lang="en-US" sz="1600" dirty="0">
              <a:latin typeface="Verdana" panose="020B0604030504040204" pitchFamily="34" charset="0"/>
              <a:ea typeface="Verdana" panose="020B0604030504040204" pitchFamily="34" charset="0"/>
            </a:rPr>
            <a:t>Stability</a:t>
          </a:r>
        </a:p>
        <a:p>
          <a:r>
            <a:rPr lang="en-US" sz="1600" dirty="0">
              <a:latin typeface="Verdana" panose="020B0604030504040204" pitchFamily="34" charset="0"/>
              <a:ea typeface="Verdana" panose="020B0604030504040204" pitchFamily="34" charset="0"/>
            </a:rPr>
            <a:t>3. Infrastructure</a:t>
          </a:r>
        </a:p>
        <a:p>
          <a:r>
            <a:rPr lang="en-US" sz="1600" dirty="0">
              <a:latin typeface="Verdana" panose="020B0604030504040204" pitchFamily="34" charset="0"/>
              <a:ea typeface="Verdana" panose="020B0604030504040204" pitchFamily="34" charset="0"/>
            </a:rPr>
            <a:t>4. Health</a:t>
          </a:r>
        </a:p>
        <a:p>
          <a:r>
            <a:rPr lang="en-US" sz="1600" dirty="0">
              <a:latin typeface="Verdana" panose="020B0604030504040204" pitchFamily="34" charset="0"/>
              <a:ea typeface="Verdana" panose="020B0604030504040204" pitchFamily="34" charset="0"/>
            </a:rPr>
            <a:t>5. Basic education</a:t>
          </a:r>
          <a:endParaRPr lang="en-GB" sz="1800" dirty="0">
            <a:latin typeface="Verdana" panose="020B0604030504040204" pitchFamily="34" charset="0"/>
            <a:ea typeface="Verdana" panose="020B0604030504040204" pitchFamily="34" charset="0"/>
          </a:endParaRPr>
        </a:p>
      </dgm:t>
    </dgm:pt>
    <dgm:pt modelId="{1EF294FA-55EC-4ADA-B48A-32C898555F70}" type="parTrans" cxnId="{9790CA90-2CDD-43B7-9792-1B717D714152}">
      <dgm:prSet/>
      <dgm:spPr/>
      <dgm:t>
        <a:bodyPr/>
        <a:lstStyle/>
        <a:p>
          <a:endParaRPr lang="en-GB"/>
        </a:p>
      </dgm:t>
    </dgm:pt>
    <dgm:pt modelId="{56360109-C05C-47E2-9965-F70BCA8F4AFA}" type="sibTrans" cxnId="{9790CA90-2CDD-43B7-9792-1B717D714152}">
      <dgm:prSet/>
      <dgm:spPr/>
      <dgm:t>
        <a:bodyPr/>
        <a:lstStyle/>
        <a:p>
          <a:endParaRPr lang="en-GB"/>
        </a:p>
      </dgm:t>
    </dgm:pt>
    <dgm:pt modelId="{B780B8D1-709E-4EF5-9D57-BF6912ED6359}">
      <dgm:prSet phldrT="[Text]" custT="1"/>
      <dgm:spPr/>
      <dgm:t>
        <a:bodyPr/>
        <a:lstStyle/>
        <a:p>
          <a:r>
            <a:rPr lang="en-US" sz="1800" b="1" dirty="0">
              <a:solidFill>
                <a:srgbClr val="941332"/>
              </a:solidFill>
              <a:latin typeface="Verdana" panose="020B0604030504040204" pitchFamily="34" charset="0"/>
              <a:ea typeface="Verdana" panose="020B0604030504040204" pitchFamily="34" charset="0"/>
            </a:rPr>
            <a:t>Efficiency sub-index</a:t>
          </a:r>
        </a:p>
        <a:p>
          <a:r>
            <a:rPr lang="en-US" sz="1600" dirty="0">
              <a:latin typeface="Verdana" panose="020B0604030504040204" pitchFamily="34" charset="0"/>
              <a:ea typeface="Verdana" panose="020B0604030504040204" pitchFamily="34" charset="0"/>
            </a:rPr>
            <a:t>6. Higher education</a:t>
          </a:r>
        </a:p>
        <a:p>
          <a:r>
            <a:rPr lang="en-US" sz="1600" dirty="0">
              <a:latin typeface="Verdana" panose="020B0604030504040204" pitchFamily="34" charset="0"/>
              <a:ea typeface="Verdana" panose="020B0604030504040204" pitchFamily="34" charset="0"/>
            </a:rPr>
            <a:t>7. Labor Market efficiency</a:t>
          </a:r>
        </a:p>
        <a:p>
          <a:r>
            <a:rPr lang="en-US" sz="1600" dirty="0">
              <a:latin typeface="Verdana" panose="020B0604030504040204" pitchFamily="34" charset="0"/>
              <a:ea typeface="Verdana" panose="020B0604030504040204" pitchFamily="34" charset="0"/>
            </a:rPr>
            <a:t>8. Market size</a:t>
          </a:r>
          <a:endParaRPr lang="en-GB" sz="1600" dirty="0">
            <a:latin typeface="Verdana" panose="020B0604030504040204" pitchFamily="34" charset="0"/>
            <a:ea typeface="Verdana" panose="020B0604030504040204" pitchFamily="34" charset="0"/>
          </a:endParaRPr>
        </a:p>
      </dgm:t>
    </dgm:pt>
    <dgm:pt modelId="{F1F71C00-0AF2-42CB-A9F8-F3776F229EBD}" type="parTrans" cxnId="{E73E7C4B-FB8D-43B0-8C0A-4BB075DEAFEF}">
      <dgm:prSet/>
      <dgm:spPr/>
      <dgm:t>
        <a:bodyPr/>
        <a:lstStyle/>
        <a:p>
          <a:endParaRPr lang="en-GB"/>
        </a:p>
      </dgm:t>
    </dgm:pt>
    <dgm:pt modelId="{01AC2D39-4626-4E9A-A9E3-89F17CE343F9}" type="sibTrans" cxnId="{E73E7C4B-FB8D-43B0-8C0A-4BB075DEAFEF}">
      <dgm:prSet/>
      <dgm:spPr/>
      <dgm:t>
        <a:bodyPr/>
        <a:lstStyle/>
        <a:p>
          <a:endParaRPr lang="en-GB"/>
        </a:p>
      </dgm:t>
    </dgm:pt>
    <dgm:pt modelId="{9784ECD0-ED1A-4328-8782-541ED66E9176}">
      <dgm:prSet phldrT="[Text]" custT="1"/>
      <dgm:spPr/>
      <dgm:t>
        <a:bodyPr/>
        <a:lstStyle/>
        <a:p>
          <a:r>
            <a:rPr lang="en-US" sz="1800" b="1" dirty="0">
              <a:solidFill>
                <a:srgbClr val="941332"/>
              </a:solidFill>
              <a:latin typeface="Verdana" panose="020B0604030504040204" pitchFamily="34" charset="0"/>
              <a:ea typeface="Verdana" panose="020B0604030504040204" pitchFamily="34" charset="0"/>
            </a:rPr>
            <a:t>Innovation sub-index</a:t>
          </a:r>
        </a:p>
        <a:p>
          <a:r>
            <a:rPr lang="en-US" sz="1600" dirty="0">
              <a:latin typeface="Verdana" panose="020B0604030504040204" pitchFamily="34" charset="0"/>
              <a:ea typeface="Verdana" panose="020B0604030504040204" pitchFamily="34" charset="0"/>
            </a:rPr>
            <a:t>9. Technological readiness</a:t>
          </a:r>
        </a:p>
        <a:p>
          <a:r>
            <a:rPr lang="en-US" sz="1600" dirty="0">
              <a:latin typeface="Verdana" panose="020B0604030504040204" pitchFamily="34" charset="0"/>
              <a:ea typeface="Verdana" panose="020B0604030504040204" pitchFamily="34" charset="0"/>
            </a:rPr>
            <a:t>10. Business sophistication</a:t>
          </a:r>
        </a:p>
        <a:p>
          <a:r>
            <a:rPr lang="en-US" sz="1600" dirty="0">
              <a:latin typeface="Verdana" panose="020B0604030504040204" pitchFamily="34" charset="0"/>
              <a:ea typeface="Verdana" panose="020B0604030504040204" pitchFamily="34" charset="0"/>
            </a:rPr>
            <a:t>11. Innovation </a:t>
          </a:r>
          <a:endParaRPr lang="en-GB" sz="1600" dirty="0">
            <a:latin typeface="Verdana" panose="020B0604030504040204" pitchFamily="34" charset="0"/>
            <a:ea typeface="Verdana" panose="020B0604030504040204" pitchFamily="34" charset="0"/>
          </a:endParaRPr>
        </a:p>
      </dgm:t>
    </dgm:pt>
    <dgm:pt modelId="{2E8C79E4-AF42-4FE3-A64F-CDC6B181437E}" type="parTrans" cxnId="{CE6E9541-F718-4917-AFF6-63157A8A1C36}">
      <dgm:prSet/>
      <dgm:spPr/>
      <dgm:t>
        <a:bodyPr/>
        <a:lstStyle/>
        <a:p>
          <a:endParaRPr lang="en-GB"/>
        </a:p>
      </dgm:t>
    </dgm:pt>
    <dgm:pt modelId="{79AD6A7D-A1BF-4831-8190-007DBA2C52D2}" type="sibTrans" cxnId="{CE6E9541-F718-4917-AFF6-63157A8A1C36}">
      <dgm:prSet/>
      <dgm:spPr/>
      <dgm:t>
        <a:bodyPr/>
        <a:lstStyle/>
        <a:p>
          <a:endParaRPr lang="en-GB"/>
        </a:p>
      </dgm:t>
    </dgm:pt>
    <dgm:pt modelId="{96AE036E-F8F6-47ED-9FE4-FE349303316A}" type="pres">
      <dgm:prSet presAssocID="{6B0B9394-4B6F-46EA-9201-EE30285AEF1F}" presName="arrowDiagram" presStyleCnt="0">
        <dgm:presLayoutVars>
          <dgm:chMax val="5"/>
          <dgm:dir/>
          <dgm:resizeHandles val="exact"/>
        </dgm:presLayoutVars>
      </dgm:prSet>
      <dgm:spPr/>
    </dgm:pt>
    <dgm:pt modelId="{4B7B4105-C879-42BC-864D-2C9DE39EEF15}" type="pres">
      <dgm:prSet presAssocID="{6B0B9394-4B6F-46EA-9201-EE30285AEF1F}" presName="arrow" presStyleLbl="bgShp" presStyleIdx="0" presStyleCnt="1" custLinFactNeighborY="447"/>
      <dgm:spPr/>
    </dgm:pt>
    <dgm:pt modelId="{29B6D5D3-3E39-4678-AD08-B6F034765AE4}" type="pres">
      <dgm:prSet presAssocID="{6B0B9394-4B6F-46EA-9201-EE30285AEF1F}" presName="arrowDiagram3" presStyleCnt="0"/>
      <dgm:spPr/>
    </dgm:pt>
    <dgm:pt modelId="{0FA8CDF2-7F26-4201-ABBD-0D3BE801DCD7}" type="pres">
      <dgm:prSet presAssocID="{E1CBA6C3-1BBB-418B-BDB1-F15286390D76}" presName="bullet3a" presStyleLbl="node1" presStyleIdx="0" presStyleCnt="3"/>
      <dgm:spPr>
        <a:solidFill>
          <a:srgbClr val="941332"/>
        </a:solidFill>
      </dgm:spPr>
    </dgm:pt>
    <dgm:pt modelId="{0F9763E0-239D-4A40-A6E3-A39177CA3664}" type="pres">
      <dgm:prSet presAssocID="{E1CBA6C3-1BBB-418B-BDB1-F15286390D76}" presName="textBox3a" presStyleLbl="revTx" presStyleIdx="0" presStyleCnt="3" custScaleX="154034" custScaleY="221972" custLinFactNeighborX="-19315" custLinFactNeighborY="25224">
        <dgm:presLayoutVars>
          <dgm:bulletEnabled val="1"/>
        </dgm:presLayoutVars>
      </dgm:prSet>
      <dgm:spPr/>
    </dgm:pt>
    <dgm:pt modelId="{46052B20-F273-42E0-986A-320D89AD9F58}" type="pres">
      <dgm:prSet presAssocID="{B780B8D1-709E-4EF5-9D57-BF6912ED6359}" presName="bullet3b" presStyleLbl="node1" presStyleIdx="1" presStyleCnt="3"/>
      <dgm:spPr>
        <a:solidFill>
          <a:srgbClr val="941332"/>
        </a:solidFill>
      </dgm:spPr>
    </dgm:pt>
    <dgm:pt modelId="{A4307E87-BD9B-498D-AE00-7E783F653F1F}" type="pres">
      <dgm:prSet presAssocID="{B780B8D1-709E-4EF5-9D57-BF6912ED6359}" presName="textBox3b" presStyleLbl="revTx" presStyleIdx="1" presStyleCnt="3" custScaleX="139989" custLinFactNeighborX="1616" custLinFactNeighborY="9308">
        <dgm:presLayoutVars>
          <dgm:bulletEnabled val="1"/>
        </dgm:presLayoutVars>
      </dgm:prSet>
      <dgm:spPr/>
    </dgm:pt>
    <dgm:pt modelId="{44B90B62-6FF5-4AFB-90B9-A3489467A49D}" type="pres">
      <dgm:prSet presAssocID="{9784ECD0-ED1A-4328-8782-541ED66E9176}" presName="bullet3c" presStyleLbl="node1" presStyleIdx="2" presStyleCnt="3"/>
      <dgm:spPr>
        <a:solidFill>
          <a:srgbClr val="941332"/>
        </a:solidFill>
      </dgm:spPr>
    </dgm:pt>
    <dgm:pt modelId="{A64F4094-E126-41A5-AC1C-3FC1CAD57A9D}" type="pres">
      <dgm:prSet presAssocID="{9784ECD0-ED1A-4328-8782-541ED66E9176}" presName="textBox3c" presStyleLbl="revTx" presStyleIdx="2" presStyleCnt="3" custScaleX="144756" custLinFactNeighborX="17674" custLinFactNeighborY="10746">
        <dgm:presLayoutVars>
          <dgm:bulletEnabled val="1"/>
        </dgm:presLayoutVars>
      </dgm:prSet>
      <dgm:spPr/>
    </dgm:pt>
  </dgm:ptLst>
  <dgm:cxnLst>
    <dgm:cxn modelId="{DB3B2D40-65E8-4B85-8F18-ABBD14D367CB}" type="presOf" srcId="{9784ECD0-ED1A-4328-8782-541ED66E9176}" destId="{A64F4094-E126-41A5-AC1C-3FC1CAD57A9D}" srcOrd="0" destOrd="0" presId="urn:microsoft.com/office/officeart/2005/8/layout/arrow2"/>
    <dgm:cxn modelId="{CE6E9541-F718-4917-AFF6-63157A8A1C36}" srcId="{6B0B9394-4B6F-46EA-9201-EE30285AEF1F}" destId="{9784ECD0-ED1A-4328-8782-541ED66E9176}" srcOrd="2" destOrd="0" parTransId="{2E8C79E4-AF42-4FE3-A64F-CDC6B181437E}" sibTransId="{79AD6A7D-A1BF-4831-8190-007DBA2C52D2}"/>
    <dgm:cxn modelId="{E73E7C4B-FB8D-43B0-8C0A-4BB075DEAFEF}" srcId="{6B0B9394-4B6F-46EA-9201-EE30285AEF1F}" destId="{B780B8D1-709E-4EF5-9D57-BF6912ED6359}" srcOrd="1" destOrd="0" parTransId="{F1F71C00-0AF2-42CB-A9F8-F3776F229EBD}" sibTransId="{01AC2D39-4626-4E9A-A9E3-89F17CE343F9}"/>
    <dgm:cxn modelId="{26046254-4AB7-459E-B3D8-2612B8F80D64}" type="presOf" srcId="{6B0B9394-4B6F-46EA-9201-EE30285AEF1F}" destId="{96AE036E-F8F6-47ED-9FE4-FE349303316A}" srcOrd="0" destOrd="0" presId="urn:microsoft.com/office/officeart/2005/8/layout/arrow2"/>
    <dgm:cxn modelId="{9790CA90-2CDD-43B7-9792-1B717D714152}" srcId="{6B0B9394-4B6F-46EA-9201-EE30285AEF1F}" destId="{E1CBA6C3-1BBB-418B-BDB1-F15286390D76}" srcOrd="0" destOrd="0" parTransId="{1EF294FA-55EC-4ADA-B48A-32C898555F70}" sibTransId="{56360109-C05C-47E2-9965-F70BCA8F4AFA}"/>
    <dgm:cxn modelId="{42784DD5-8C96-4F1B-B150-3A479875F125}" type="presOf" srcId="{E1CBA6C3-1BBB-418B-BDB1-F15286390D76}" destId="{0F9763E0-239D-4A40-A6E3-A39177CA3664}" srcOrd="0" destOrd="0" presId="urn:microsoft.com/office/officeart/2005/8/layout/arrow2"/>
    <dgm:cxn modelId="{A570B6FD-D350-420B-9C55-D19E11608589}" type="presOf" srcId="{B780B8D1-709E-4EF5-9D57-BF6912ED6359}" destId="{A4307E87-BD9B-498D-AE00-7E783F653F1F}" srcOrd="0" destOrd="0" presId="urn:microsoft.com/office/officeart/2005/8/layout/arrow2"/>
    <dgm:cxn modelId="{60D094BF-7704-4502-8E79-C4604C34D06A}" type="presParOf" srcId="{96AE036E-F8F6-47ED-9FE4-FE349303316A}" destId="{4B7B4105-C879-42BC-864D-2C9DE39EEF15}" srcOrd="0" destOrd="0" presId="urn:microsoft.com/office/officeart/2005/8/layout/arrow2"/>
    <dgm:cxn modelId="{2CAE4961-0071-4259-BA40-A89691FBED86}" type="presParOf" srcId="{96AE036E-F8F6-47ED-9FE4-FE349303316A}" destId="{29B6D5D3-3E39-4678-AD08-B6F034765AE4}" srcOrd="1" destOrd="0" presId="urn:microsoft.com/office/officeart/2005/8/layout/arrow2"/>
    <dgm:cxn modelId="{B7C18631-58F7-4C33-BF5C-1E7322177BE5}" type="presParOf" srcId="{29B6D5D3-3E39-4678-AD08-B6F034765AE4}" destId="{0FA8CDF2-7F26-4201-ABBD-0D3BE801DCD7}" srcOrd="0" destOrd="0" presId="urn:microsoft.com/office/officeart/2005/8/layout/arrow2"/>
    <dgm:cxn modelId="{D526DA17-97E6-4E26-82AD-94F85B66EC83}" type="presParOf" srcId="{29B6D5D3-3E39-4678-AD08-B6F034765AE4}" destId="{0F9763E0-239D-4A40-A6E3-A39177CA3664}" srcOrd="1" destOrd="0" presId="urn:microsoft.com/office/officeart/2005/8/layout/arrow2"/>
    <dgm:cxn modelId="{43894D59-B5A8-4813-95E0-48F9B53FCD71}" type="presParOf" srcId="{29B6D5D3-3E39-4678-AD08-B6F034765AE4}" destId="{46052B20-F273-42E0-986A-320D89AD9F58}" srcOrd="2" destOrd="0" presId="urn:microsoft.com/office/officeart/2005/8/layout/arrow2"/>
    <dgm:cxn modelId="{46F4ADE4-6F82-4496-95F3-F2C1CE20BA3C}" type="presParOf" srcId="{29B6D5D3-3E39-4678-AD08-B6F034765AE4}" destId="{A4307E87-BD9B-498D-AE00-7E783F653F1F}" srcOrd="3" destOrd="0" presId="urn:microsoft.com/office/officeart/2005/8/layout/arrow2"/>
    <dgm:cxn modelId="{7F7DB09F-5F94-4268-97AE-58D347EE8F03}" type="presParOf" srcId="{29B6D5D3-3E39-4678-AD08-B6F034765AE4}" destId="{44B90B62-6FF5-4AFB-90B9-A3489467A49D}" srcOrd="4" destOrd="0" presId="urn:microsoft.com/office/officeart/2005/8/layout/arrow2"/>
    <dgm:cxn modelId="{76F3F34F-2C67-4C9A-BE53-9936F9D03415}" type="presParOf" srcId="{29B6D5D3-3E39-4678-AD08-B6F034765AE4}" destId="{A64F4094-E126-41A5-AC1C-3FC1CAD57A9D}"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B4105-C879-42BC-864D-2C9DE39EEF15}">
      <dsp:nvSpPr>
        <dsp:cNvPr id="0" name=""/>
        <dsp:cNvSpPr/>
      </dsp:nvSpPr>
      <dsp:spPr>
        <a:xfrm>
          <a:off x="0" y="430389"/>
          <a:ext cx="5825837" cy="3641148"/>
        </a:xfrm>
        <a:prstGeom prst="swooshArrow">
          <a:avLst>
            <a:gd name="adj1" fmla="val 25000"/>
            <a:gd name="adj2" fmla="val 25000"/>
          </a:avLst>
        </a:prstGeom>
        <a:solidFill>
          <a:schemeClr val="accent6">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8CDF2-7F26-4201-ABBD-0D3BE801DCD7}">
      <dsp:nvSpPr>
        <dsp:cNvPr id="0" name=""/>
        <dsp:cNvSpPr/>
      </dsp:nvSpPr>
      <dsp:spPr>
        <a:xfrm>
          <a:off x="739881" y="2927234"/>
          <a:ext cx="151471" cy="151471"/>
        </a:xfrm>
        <a:prstGeom prst="ellipse">
          <a:avLst/>
        </a:prstGeom>
        <a:solidFill>
          <a:srgbClr val="9413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9763E0-239D-4A40-A6E3-A39177CA3664}">
      <dsp:nvSpPr>
        <dsp:cNvPr id="0" name=""/>
        <dsp:cNvSpPr/>
      </dsp:nvSpPr>
      <dsp:spPr>
        <a:xfrm>
          <a:off x="186697" y="2626649"/>
          <a:ext cx="2090888" cy="2335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62" tIns="0" rIns="0" bIns="0" numCol="1" spcCol="1270" anchor="t" anchorCtr="0">
          <a:noAutofit/>
        </a:bodyPr>
        <a:lstStyle/>
        <a:p>
          <a:pPr marL="0" lvl="0" indent="0" algn="l" defTabSz="800100">
            <a:lnSpc>
              <a:spcPct val="90000"/>
            </a:lnSpc>
            <a:spcBef>
              <a:spcPct val="0"/>
            </a:spcBef>
            <a:spcAft>
              <a:spcPct val="35000"/>
            </a:spcAft>
            <a:buNone/>
          </a:pPr>
          <a:endParaRPr lang="en-US" sz="1800" kern="1200" dirty="0">
            <a:latin typeface="Verdana" panose="020B0604030504040204" pitchFamily="34" charset="0"/>
            <a:ea typeface="Verdana" panose="020B0604030504040204" pitchFamily="34" charset="0"/>
          </a:endParaRPr>
        </a:p>
        <a:p>
          <a:pPr marL="0" lvl="0" indent="0" algn="l" defTabSz="800100">
            <a:lnSpc>
              <a:spcPct val="90000"/>
            </a:lnSpc>
            <a:spcBef>
              <a:spcPct val="0"/>
            </a:spcBef>
            <a:spcAft>
              <a:spcPct val="35000"/>
            </a:spcAft>
            <a:buNone/>
          </a:pPr>
          <a:endParaRPr lang="en-US" sz="1800" b="1" kern="1200" dirty="0">
            <a:solidFill>
              <a:srgbClr val="941332"/>
            </a:solidFill>
            <a:latin typeface="Verdana" panose="020B0604030504040204" pitchFamily="34" charset="0"/>
            <a:ea typeface="Verdana" panose="020B0604030504040204" pitchFamily="34" charset="0"/>
          </a:endParaRPr>
        </a:p>
        <a:p>
          <a:pPr marL="0" lvl="0" indent="0" algn="l" defTabSz="800100">
            <a:lnSpc>
              <a:spcPct val="90000"/>
            </a:lnSpc>
            <a:spcBef>
              <a:spcPct val="0"/>
            </a:spcBef>
            <a:spcAft>
              <a:spcPct val="35000"/>
            </a:spcAft>
            <a:buNone/>
          </a:pPr>
          <a:r>
            <a:rPr lang="en-US" sz="1800" b="1" kern="1200" dirty="0">
              <a:solidFill>
                <a:srgbClr val="941332"/>
              </a:solidFill>
              <a:latin typeface="Verdana" panose="020B0604030504040204" pitchFamily="34" charset="0"/>
              <a:ea typeface="Verdana" panose="020B0604030504040204" pitchFamily="34" charset="0"/>
            </a:rPr>
            <a:t>Basic sub-index</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1. Institutions</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2. Macroeconomic </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Stability</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3. Infrastructure</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4. Health</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5. Basic education</a:t>
          </a:r>
          <a:endParaRPr lang="en-GB" sz="1800" kern="1200" dirty="0">
            <a:latin typeface="Verdana" panose="020B0604030504040204" pitchFamily="34" charset="0"/>
            <a:ea typeface="Verdana" panose="020B0604030504040204" pitchFamily="34" charset="0"/>
          </a:endParaRPr>
        </a:p>
      </dsp:txBody>
      <dsp:txXfrm>
        <a:off x="186697" y="2626649"/>
        <a:ext cx="2090888" cy="2335793"/>
      </dsp:txXfrm>
    </dsp:sp>
    <dsp:sp modelId="{46052B20-F273-42E0-986A-320D89AD9F58}">
      <dsp:nvSpPr>
        <dsp:cNvPr id="0" name=""/>
        <dsp:cNvSpPr/>
      </dsp:nvSpPr>
      <dsp:spPr>
        <a:xfrm>
          <a:off x="2076910" y="1937569"/>
          <a:ext cx="273814" cy="273814"/>
        </a:xfrm>
        <a:prstGeom prst="ellipse">
          <a:avLst/>
        </a:prstGeom>
        <a:solidFill>
          <a:srgbClr val="9413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07E87-BD9B-498D-AE00-7E783F653F1F}">
      <dsp:nvSpPr>
        <dsp:cNvPr id="0" name=""/>
        <dsp:cNvSpPr/>
      </dsp:nvSpPr>
      <dsp:spPr>
        <a:xfrm>
          <a:off x="1956849" y="2258848"/>
          <a:ext cx="1957327" cy="198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089"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941332"/>
              </a:solidFill>
              <a:latin typeface="Verdana" panose="020B0604030504040204" pitchFamily="34" charset="0"/>
              <a:ea typeface="Verdana" panose="020B0604030504040204" pitchFamily="34" charset="0"/>
            </a:rPr>
            <a:t>Efficiency sub-index</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6. Higher education</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7. Labor Market efficiency</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8. Market size</a:t>
          </a:r>
          <a:endParaRPr lang="en-GB" sz="1600" kern="1200" dirty="0">
            <a:latin typeface="Verdana" panose="020B0604030504040204" pitchFamily="34" charset="0"/>
            <a:ea typeface="Verdana" panose="020B0604030504040204" pitchFamily="34" charset="0"/>
          </a:endParaRPr>
        </a:p>
      </dsp:txBody>
      <dsp:txXfrm>
        <a:off x="1956849" y="2258848"/>
        <a:ext cx="1957327" cy="1980784"/>
      </dsp:txXfrm>
    </dsp:sp>
    <dsp:sp modelId="{44B90B62-6FF5-4AFB-90B9-A3489467A49D}">
      <dsp:nvSpPr>
        <dsp:cNvPr id="0" name=""/>
        <dsp:cNvSpPr/>
      </dsp:nvSpPr>
      <dsp:spPr>
        <a:xfrm>
          <a:off x="3684841" y="1335324"/>
          <a:ext cx="378679" cy="378679"/>
        </a:xfrm>
        <a:prstGeom prst="ellipse">
          <a:avLst/>
        </a:prstGeom>
        <a:solidFill>
          <a:srgbClr val="9413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F4094-E126-41A5-AC1C-3FC1CAD57A9D}">
      <dsp:nvSpPr>
        <dsp:cNvPr id="0" name=""/>
        <dsp:cNvSpPr/>
      </dsp:nvSpPr>
      <dsp:spPr>
        <a:xfrm>
          <a:off x="3801857" y="1796601"/>
          <a:ext cx="2023979" cy="2530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654"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941332"/>
              </a:solidFill>
              <a:latin typeface="Verdana" panose="020B0604030504040204" pitchFamily="34" charset="0"/>
              <a:ea typeface="Verdana" panose="020B0604030504040204" pitchFamily="34" charset="0"/>
            </a:rPr>
            <a:t>Innovation sub-index</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9. Technological readiness</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10. Business sophistication</a:t>
          </a:r>
        </a:p>
        <a:p>
          <a:pPr marL="0" lvl="0" indent="0" algn="l" defTabSz="800100">
            <a:lnSpc>
              <a:spcPct val="90000"/>
            </a:lnSpc>
            <a:spcBef>
              <a:spcPct val="0"/>
            </a:spcBef>
            <a:spcAft>
              <a:spcPct val="35000"/>
            </a:spcAft>
            <a:buNone/>
          </a:pPr>
          <a:r>
            <a:rPr lang="en-US" sz="1600" kern="1200" dirty="0">
              <a:latin typeface="Verdana" panose="020B0604030504040204" pitchFamily="34" charset="0"/>
              <a:ea typeface="Verdana" panose="020B0604030504040204" pitchFamily="34" charset="0"/>
            </a:rPr>
            <a:t>11. Innovation </a:t>
          </a:r>
          <a:endParaRPr lang="en-GB" sz="1600" kern="1200" dirty="0">
            <a:latin typeface="Verdana" panose="020B0604030504040204" pitchFamily="34" charset="0"/>
            <a:ea typeface="Verdana" panose="020B0604030504040204" pitchFamily="34" charset="0"/>
          </a:endParaRPr>
        </a:p>
      </dsp:txBody>
      <dsp:txXfrm>
        <a:off x="3801857" y="1796601"/>
        <a:ext cx="2023979" cy="253059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17/04/2023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36235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296646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endParaRPr lang="en-IE" sz="1300"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88302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2391603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Update/add/delete parts of the</a:t>
            </a:r>
            <a:r>
              <a:rPr lang="en-IE" baseline="0" dirty="0"/>
              <a:t> copy right notice where appropriate.</a:t>
            </a:r>
          </a:p>
          <a:p>
            <a:r>
              <a:rPr lang="en-IE" baseline="0" dirty="0"/>
              <a:t>More information: </a:t>
            </a:r>
            <a:r>
              <a:rPr lang="en-GB" dirty="0">
                <a:hlinkClick r:id="rId3"/>
              </a:rPr>
              <a:t>https://myintracomm.ec.europa.eu/corp/intellectual-property/Documents/2019_Reuse-guidelines%28CC-BY%29.pdf</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2007519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In line with previous editions, the 2022 RCI shows a polycentric pattern, with a strong performance of regions hosting large urban areas in the EU, which benefit from agglomeration economies, better connectivity and higher levels of human capital </a:t>
            </a: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257123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1937091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r>
              <a:rPr lang="en-US"/>
              <a:t>Click icon to add picture</a:t>
            </a:r>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49" y="1992572"/>
            <a:ext cx="10979479" cy="1636152"/>
          </a:xfrm>
        </p:spPr>
        <p:txBody>
          <a:bodyPr>
            <a:noAutofit/>
          </a:bodyPr>
          <a:lstStyle/>
          <a:p>
            <a:pPr>
              <a:spcBef>
                <a:spcPts val="600"/>
              </a:spcBef>
              <a:spcAft>
                <a:spcPts val="600"/>
              </a:spcAft>
            </a:pPr>
            <a:r>
              <a:rPr lang="en-GB" sz="3600" b="1" dirty="0"/>
              <a:t>Portugal’s Growth and Development: </a:t>
            </a:r>
            <a:br>
              <a:rPr lang="en-GB" sz="3600" b="1" dirty="0"/>
            </a:br>
            <a:r>
              <a:rPr lang="en-GB" sz="3600" b="1" dirty="0"/>
              <a:t>A European Perspective</a:t>
            </a:r>
            <a:br>
              <a:rPr lang="en-GB" sz="2400" b="1" dirty="0"/>
            </a:br>
            <a:endParaRPr lang="en-GB" sz="1050" dirty="0"/>
          </a:p>
        </p:txBody>
      </p:sp>
      <p:sp>
        <p:nvSpPr>
          <p:cNvPr id="8" name="Text Placeholder 7"/>
          <p:cNvSpPr>
            <a:spLocks noGrp="1"/>
          </p:cNvSpPr>
          <p:nvPr>
            <p:ph type="body" sz="quarter" idx="13"/>
          </p:nvPr>
        </p:nvSpPr>
        <p:spPr>
          <a:xfrm>
            <a:off x="8062764" y="6331824"/>
            <a:ext cx="4129236" cy="526176"/>
          </a:xfrm>
        </p:spPr>
        <p:txBody>
          <a:bodyPr/>
          <a:lstStyle/>
          <a:p>
            <a:pPr>
              <a:spcAft>
                <a:spcPts val="0"/>
              </a:spcAft>
            </a:pPr>
            <a:r>
              <a:rPr lang="en-IE" sz="1200" dirty="0"/>
              <a:t>European Committee of the Regions, Brussels</a:t>
            </a:r>
          </a:p>
          <a:p>
            <a:pPr>
              <a:spcAft>
                <a:spcPts val="0"/>
              </a:spcAft>
            </a:pPr>
            <a:r>
              <a:rPr lang="en-IE" sz="1200" dirty="0"/>
              <a:t>27 March 2023</a:t>
            </a:r>
          </a:p>
          <a:p>
            <a:endParaRPr lang="en-GB" dirty="0"/>
          </a:p>
        </p:txBody>
      </p:sp>
      <p:sp>
        <p:nvSpPr>
          <p:cNvPr id="2" name="TextBox 1"/>
          <p:cNvSpPr txBox="1"/>
          <p:nvPr/>
        </p:nvSpPr>
        <p:spPr>
          <a:xfrm>
            <a:off x="965473" y="4882226"/>
            <a:ext cx="7261722" cy="1169551"/>
          </a:xfrm>
          <a:prstGeom prst="rect">
            <a:avLst/>
          </a:prstGeom>
          <a:noFill/>
        </p:spPr>
        <p:txBody>
          <a:bodyPr wrap="square" rtlCol="0">
            <a:spAutoFit/>
          </a:bodyPr>
          <a:lstStyle/>
          <a:p>
            <a:pPr>
              <a:spcAft>
                <a:spcPts val="1200"/>
              </a:spcAft>
            </a:pPr>
            <a:r>
              <a:rPr lang="en-IE" dirty="0">
                <a:solidFill>
                  <a:schemeClr val="bg1"/>
                </a:solidFill>
              </a:rPr>
              <a:t>Peter Berkowitz</a:t>
            </a:r>
          </a:p>
          <a:p>
            <a:r>
              <a:rPr lang="en-IE" sz="1400" i="1" dirty="0">
                <a:solidFill>
                  <a:schemeClr val="bg1"/>
                </a:solidFill>
              </a:rPr>
              <a:t>Director for Policy </a:t>
            </a:r>
          </a:p>
          <a:p>
            <a:r>
              <a:rPr lang="en-IE" sz="1400" i="1" dirty="0">
                <a:solidFill>
                  <a:schemeClr val="bg1"/>
                </a:solidFill>
              </a:rPr>
              <a:t>Directorate-General for Regional and Urban Policy </a:t>
            </a:r>
          </a:p>
          <a:p>
            <a:r>
              <a:rPr lang="en-IE" sz="1400" i="1" dirty="0">
                <a:solidFill>
                  <a:schemeClr val="bg1"/>
                </a:solidFill>
              </a:rPr>
              <a:t>European Commission</a:t>
            </a:r>
            <a:endParaRPr lang="en-GB" sz="1400" i="1" dirty="0">
              <a:solidFill>
                <a:schemeClr val="bg1"/>
              </a:solidFill>
            </a:endParaRP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radar chart&#10;&#10;Description automatically generated">
            <a:extLst>
              <a:ext uri="{FF2B5EF4-FFF2-40B4-BE49-F238E27FC236}">
                <a16:creationId xmlns:a16="http://schemas.microsoft.com/office/drawing/2014/main" id="{755B5972-9B4B-C510-A207-BD46B10ECB1A}"/>
              </a:ext>
            </a:extLst>
          </p:cNvPr>
          <p:cNvPicPr>
            <a:picLocks noGrp="1" noChangeAspect="1"/>
          </p:cNvPicPr>
          <p:nvPr>
            <p:ph sz="half" idx="1"/>
          </p:nvPr>
        </p:nvPicPr>
        <p:blipFill>
          <a:blip r:embed="rId2"/>
          <a:stretch>
            <a:fillRect/>
          </a:stretch>
        </p:blipFill>
        <p:spPr>
          <a:xfrm>
            <a:off x="0" y="63610"/>
            <a:ext cx="7219038" cy="6794390"/>
          </a:xfrm>
        </p:spPr>
      </p:pic>
      <p:pic>
        <p:nvPicPr>
          <p:cNvPr id="8" name="Content Placeholder 7" descr="Chart, radar chart&#10;&#10;Description automatically generated">
            <a:extLst>
              <a:ext uri="{FF2B5EF4-FFF2-40B4-BE49-F238E27FC236}">
                <a16:creationId xmlns:a16="http://schemas.microsoft.com/office/drawing/2014/main" id="{3ABD9060-934B-FAF0-68C2-5D075583AB71}"/>
              </a:ext>
            </a:extLst>
          </p:cNvPr>
          <p:cNvPicPr>
            <a:picLocks noGrp="1" noChangeAspect="1"/>
          </p:cNvPicPr>
          <p:nvPr>
            <p:ph sz="half" idx="2"/>
          </p:nvPr>
        </p:nvPicPr>
        <p:blipFill>
          <a:blip r:embed="rId3"/>
          <a:stretch>
            <a:fillRect/>
          </a:stretch>
        </p:blipFill>
        <p:spPr>
          <a:xfrm>
            <a:off x="7983534" y="855849"/>
            <a:ext cx="2515343" cy="2367382"/>
          </a:xfrm>
        </p:spPr>
      </p:pic>
      <p:sp>
        <p:nvSpPr>
          <p:cNvPr id="4" name="Title 3">
            <a:extLst>
              <a:ext uri="{FF2B5EF4-FFF2-40B4-BE49-F238E27FC236}">
                <a16:creationId xmlns:a16="http://schemas.microsoft.com/office/drawing/2014/main" id="{BFEB4B4C-5D92-2480-A218-770C7AF0C66C}"/>
              </a:ext>
            </a:extLst>
          </p:cNvPr>
          <p:cNvSpPr>
            <a:spLocks noGrp="1"/>
          </p:cNvSpPr>
          <p:nvPr>
            <p:ph type="title"/>
          </p:nvPr>
        </p:nvSpPr>
        <p:spPr>
          <a:xfrm>
            <a:off x="7075527" y="0"/>
            <a:ext cx="4691808" cy="733689"/>
          </a:xfrm>
        </p:spPr>
        <p:txBody>
          <a:bodyPr/>
          <a:lstStyle/>
          <a:p>
            <a:r>
              <a:rPr lang="fr-BE" sz="3200" dirty="0"/>
              <a:t>RCI 2.0: Portugal</a:t>
            </a:r>
            <a:endParaRPr lang="en-IE" sz="3200" dirty="0"/>
          </a:p>
        </p:txBody>
      </p:sp>
      <p:sp>
        <p:nvSpPr>
          <p:cNvPr id="9" name="TextBox 8">
            <a:extLst>
              <a:ext uri="{FF2B5EF4-FFF2-40B4-BE49-F238E27FC236}">
                <a16:creationId xmlns:a16="http://schemas.microsoft.com/office/drawing/2014/main" id="{3B553DA8-4A9E-C0FA-4288-1DACE2F93C7C}"/>
              </a:ext>
            </a:extLst>
          </p:cNvPr>
          <p:cNvSpPr txBox="1"/>
          <p:nvPr/>
        </p:nvSpPr>
        <p:spPr>
          <a:xfrm>
            <a:off x="6903709" y="3345392"/>
            <a:ext cx="5035445" cy="369331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fr-BE" dirty="0"/>
              <a:t>Main </a:t>
            </a:r>
            <a:r>
              <a:rPr lang="fr-BE" dirty="0" err="1"/>
              <a:t>weaknesses</a:t>
            </a:r>
            <a:r>
              <a:rPr lang="fr-BE" dirty="0"/>
              <a:t>: </a:t>
            </a:r>
          </a:p>
          <a:p>
            <a:pPr marL="742950" lvl="1" indent="-285750">
              <a:buFont typeface="Arial" panose="020B0604020202020204" pitchFamily="34" charset="0"/>
              <a:buChar char="•"/>
            </a:pPr>
            <a:r>
              <a:rPr lang="fr-BE" dirty="0" err="1"/>
              <a:t>Market</a:t>
            </a:r>
            <a:r>
              <a:rPr lang="fr-BE" dirty="0"/>
              <a:t> size, internationalisation </a:t>
            </a:r>
            <a:r>
              <a:rPr lang="fr-BE" dirty="0" err="1"/>
              <a:t>with</a:t>
            </a:r>
            <a:r>
              <a:rPr lang="fr-BE" dirty="0"/>
              <a:t> exception of </a:t>
            </a:r>
            <a:r>
              <a:rPr lang="fr-BE" dirty="0" err="1"/>
              <a:t>Lisbon</a:t>
            </a:r>
            <a:endParaRPr lang="fr-BE" dirty="0"/>
          </a:p>
          <a:p>
            <a:pPr marL="742950" lvl="1" indent="-285750">
              <a:buFont typeface="Arial" panose="020B0604020202020204" pitchFamily="34" charset="0"/>
              <a:buChar char="•"/>
            </a:pPr>
            <a:r>
              <a:rPr lang="fr-BE" dirty="0" err="1"/>
              <a:t>Higher</a:t>
            </a:r>
            <a:r>
              <a:rPr lang="fr-BE" dirty="0"/>
              <a:t> </a:t>
            </a:r>
            <a:r>
              <a:rPr lang="fr-BE" dirty="0" err="1"/>
              <a:t>Education</a:t>
            </a:r>
            <a:r>
              <a:rPr lang="fr-BE" dirty="0"/>
              <a:t> and LLL (</a:t>
            </a:r>
            <a:r>
              <a:rPr lang="fr-BE" dirty="0" err="1"/>
              <a:t>Lisbon</a:t>
            </a:r>
            <a:r>
              <a:rPr lang="fr-BE" dirty="0"/>
              <a:t> </a:t>
            </a:r>
            <a:r>
              <a:rPr lang="fr-BE" dirty="0" err="1"/>
              <a:t>underperforming</a:t>
            </a:r>
            <a:r>
              <a:rPr lang="fr-BE" dirty="0"/>
              <a:t> as a capital)</a:t>
            </a:r>
          </a:p>
          <a:p>
            <a:pPr marL="285750" indent="-285750">
              <a:buFont typeface="Arial" panose="020B0604020202020204" pitchFamily="34" charset="0"/>
              <a:buChar char="•"/>
            </a:pPr>
            <a:r>
              <a:rPr lang="fr-BE" dirty="0"/>
              <a:t>Main </a:t>
            </a:r>
            <a:r>
              <a:rPr lang="fr-BE" dirty="0" err="1"/>
              <a:t>differentiators</a:t>
            </a:r>
            <a:r>
              <a:rPr lang="fr-BE" dirty="0"/>
              <a:t> </a:t>
            </a:r>
            <a:r>
              <a:rPr lang="fr-BE" dirty="0" err="1"/>
              <a:t>between</a:t>
            </a:r>
            <a:r>
              <a:rPr lang="fr-BE" dirty="0"/>
              <a:t> </a:t>
            </a:r>
            <a:r>
              <a:rPr lang="fr-BE" dirty="0" err="1"/>
              <a:t>regions</a:t>
            </a:r>
            <a:endParaRPr lang="fr-BE" dirty="0"/>
          </a:p>
          <a:p>
            <a:pPr marL="742950" lvl="1" indent="-285750">
              <a:buFont typeface="Arial" panose="020B0604020202020204" pitchFamily="34" charset="0"/>
              <a:buChar char="•"/>
            </a:pPr>
            <a:r>
              <a:rPr lang="fr-BE" dirty="0"/>
              <a:t>Innovation</a:t>
            </a:r>
          </a:p>
          <a:p>
            <a:pPr marL="742950" lvl="1" indent="-285750">
              <a:buFont typeface="Arial" panose="020B0604020202020204" pitchFamily="34" charset="0"/>
              <a:buChar char="•"/>
            </a:pPr>
            <a:r>
              <a:rPr lang="fr-BE" dirty="0"/>
              <a:t>Infrastructure to a </a:t>
            </a:r>
            <a:r>
              <a:rPr lang="fr-BE" dirty="0" err="1"/>
              <a:t>lesser</a:t>
            </a:r>
            <a:r>
              <a:rPr lang="fr-BE" dirty="0"/>
              <a:t> </a:t>
            </a:r>
            <a:r>
              <a:rPr lang="fr-BE" dirty="0" err="1"/>
              <a:t>extent</a:t>
            </a:r>
            <a:endParaRPr lang="fr-BE" dirty="0"/>
          </a:p>
          <a:p>
            <a:pPr marL="285750" indent="-285750">
              <a:buFont typeface="Arial" panose="020B0604020202020204" pitchFamily="34" charset="0"/>
              <a:buChar char="•"/>
            </a:pPr>
            <a:r>
              <a:rPr lang="fr-BE" dirty="0" err="1"/>
              <a:t>Generally</a:t>
            </a:r>
            <a:r>
              <a:rPr lang="fr-BE" dirty="0"/>
              <a:t> </a:t>
            </a:r>
            <a:r>
              <a:rPr lang="fr-BE" dirty="0" err="1"/>
              <a:t>same</a:t>
            </a:r>
            <a:r>
              <a:rPr lang="fr-BE" dirty="0"/>
              <a:t> pattern but more </a:t>
            </a:r>
            <a:r>
              <a:rPr lang="fr-BE" dirty="0" err="1"/>
              <a:t>accentuated</a:t>
            </a:r>
            <a:r>
              <a:rPr lang="fr-BE" dirty="0"/>
              <a:t> for Azores and Madeira</a:t>
            </a:r>
          </a:p>
          <a:p>
            <a:pPr marL="285750" indent="-285750">
              <a:buFont typeface="Arial" panose="020B0604020202020204" pitchFamily="34" charset="0"/>
              <a:buChar char="•"/>
            </a:pPr>
            <a:r>
              <a:rPr lang="fr-BE" dirty="0"/>
              <a:t>PT on the </a:t>
            </a:r>
            <a:r>
              <a:rPr lang="fr-BE" dirty="0" err="1"/>
              <a:t>whole</a:t>
            </a:r>
            <a:r>
              <a:rPr lang="fr-BE" dirty="0"/>
              <a:t> </a:t>
            </a:r>
            <a:r>
              <a:rPr lang="fr-BE" dirty="0" err="1"/>
              <a:t>performs</a:t>
            </a:r>
            <a:r>
              <a:rPr lang="fr-BE" dirty="0"/>
              <a:t> </a:t>
            </a:r>
            <a:r>
              <a:rPr lang="fr-BE" dirty="0" err="1"/>
              <a:t>better</a:t>
            </a:r>
            <a:r>
              <a:rPr lang="fr-BE" dirty="0"/>
              <a:t> on RCI 2.0 </a:t>
            </a:r>
            <a:r>
              <a:rPr lang="fr-BE" dirty="0" err="1"/>
              <a:t>than</a:t>
            </a:r>
            <a:r>
              <a:rPr lang="fr-BE" dirty="0"/>
              <a:t> GDP per </a:t>
            </a:r>
            <a:r>
              <a:rPr lang="fr-BE" dirty="0" err="1"/>
              <a:t>head</a:t>
            </a:r>
            <a:endParaRPr lang="fr-BE" dirty="0"/>
          </a:p>
          <a:p>
            <a:pPr marL="742950" lvl="1" indent="-285750">
              <a:buFont typeface="Arial" panose="020B0604020202020204" pitchFamily="34" charset="0"/>
              <a:buChar char="•"/>
            </a:pPr>
            <a:endParaRPr lang="en-IE" dirty="0"/>
          </a:p>
        </p:txBody>
      </p:sp>
    </p:spTree>
    <p:extLst>
      <p:ext uri="{BB962C8B-B14F-4D97-AF65-F5344CB8AC3E}">
        <p14:creationId xmlns:p14="http://schemas.microsoft.com/office/powerpoint/2010/main" val="83003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882" y="1604356"/>
            <a:ext cx="6530385" cy="4700191"/>
          </a:xfrm>
        </p:spPr>
        <p:txBody>
          <a:bodyPr/>
          <a:lstStyle/>
          <a:p>
            <a:r>
              <a:rPr lang="en-GB" sz="1600" dirty="0"/>
              <a:t>Demographic transformation of Europe is taking place caused by ageing, lower birth rates and migration flows</a:t>
            </a:r>
          </a:p>
          <a:p>
            <a:pPr lvl="1"/>
            <a:r>
              <a:rPr lang="en-GB" sz="1600" dirty="0"/>
              <a:t>3.5 million decrease of EU working age population between 2015 and 2020</a:t>
            </a:r>
          </a:p>
          <a:p>
            <a:pPr lvl="1"/>
            <a:r>
              <a:rPr lang="en-GB" sz="1600" dirty="0"/>
              <a:t>Further shrinking expected, with 35 million persons decrease by 2050</a:t>
            </a:r>
          </a:p>
          <a:p>
            <a:r>
              <a:rPr lang="en-GB" sz="1600" dirty="0"/>
              <a:t>Mostly driven by natural changes</a:t>
            </a:r>
          </a:p>
          <a:p>
            <a:r>
              <a:rPr lang="en-GB" sz="1600" dirty="0"/>
              <a:t>Some regions are more impacted than others, increasing regional disparities</a:t>
            </a:r>
          </a:p>
          <a:p>
            <a:r>
              <a:rPr lang="en-GB" sz="1600" dirty="0"/>
              <a:t>Risk of talent development trap for regions affected </a:t>
            </a:r>
            <a:r>
              <a:rPr lang="en-US" sz="1600" dirty="0"/>
              <a:t>by sharp workforce decline and low/stagnating share of tertiary educated </a:t>
            </a:r>
            <a:r>
              <a:rPr lang="en-US" sz="1600" b="1" dirty="0"/>
              <a:t>or </a:t>
            </a:r>
            <a:r>
              <a:rPr lang="en-US" sz="1600" dirty="0"/>
              <a:t>net out migration of their younger cohort</a:t>
            </a:r>
          </a:p>
          <a:p>
            <a:r>
              <a:rPr lang="en-US" sz="1600" dirty="0"/>
              <a:t>Portugal strongly affected in almost all regions</a:t>
            </a:r>
            <a:endParaRPr lang="en-GB" sz="1600" dirty="0"/>
          </a:p>
          <a:p>
            <a:endParaRPr lang="en-GB" dirty="0">
              <a:solidFill>
                <a:srgbClr val="024B9C"/>
              </a:solidFill>
            </a:endParaRPr>
          </a:p>
          <a:p>
            <a:pPr marL="0" indent="0">
              <a:buNone/>
            </a:pPr>
            <a:br>
              <a:rPr lang="en-GB" dirty="0">
                <a:solidFill>
                  <a:srgbClr val="024B9C"/>
                </a:solidFill>
              </a:rPr>
            </a:br>
            <a:endParaRPr lang="en-GB" dirty="0">
              <a:solidFill>
                <a:srgbClr val="024B9C"/>
              </a:solidFill>
            </a:endParaRPr>
          </a:p>
        </p:txBody>
      </p:sp>
      <p:sp>
        <p:nvSpPr>
          <p:cNvPr id="2" name="Title 1"/>
          <p:cNvSpPr>
            <a:spLocks noGrp="1"/>
          </p:cNvSpPr>
          <p:nvPr>
            <p:ph type="title"/>
          </p:nvPr>
        </p:nvSpPr>
        <p:spPr>
          <a:xfrm>
            <a:off x="1066975" y="482860"/>
            <a:ext cx="7114499" cy="782357"/>
          </a:xfrm>
        </p:spPr>
        <p:txBody>
          <a:bodyPr/>
          <a:lstStyle/>
          <a:p>
            <a:r>
              <a:rPr lang="en-GB" sz="3600" dirty="0"/>
              <a:t>Demographic change</a:t>
            </a:r>
          </a:p>
        </p:txBody>
      </p:sp>
      <p:pic>
        <p:nvPicPr>
          <p:cNvPr id="6" name="Picture 5" descr="C:\Users\nadlebe\AppData\Local\Microsoft\Windows\INetCache\Content.Word\n3v16_2564_nat_2015_2020_A4P_G.png"/>
          <p:cNvPicPr/>
          <p:nvPr/>
        </p:nvPicPr>
        <p:blipFill rotWithShape="1">
          <a:blip r:embed="rId2" cstate="print">
            <a:extLst>
              <a:ext uri="{28A0092B-C50C-407E-A947-70E740481C1C}">
                <a14:useLocalDpi xmlns:a14="http://schemas.microsoft.com/office/drawing/2010/main" val="0"/>
              </a:ext>
            </a:extLst>
          </a:blip>
          <a:srcRect r="-205" b="8242"/>
          <a:stretch/>
        </p:blipFill>
        <p:spPr bwMode="auto">
          <a:xfrm>
            <a:off x="6991004" y="0"/>
            <a:ext cx="5200996" cy="5993476"/>
          </a:xfrm>
          <a:prstGeom prst="rect">
            <a:avLst/>
          </a:prstGeom>
          <a:noFill/>
          <a:ln>
            <a:noFill/>
          </a:ln>
        </p:spPr>
      </p:pic>
    </p:spTree>
    <p:extLst>
      <p:ext uri="{BB962C8B-B14F-4D97-AF65-F5344CB8AC3E}">
        <p14:creationId xmlns:p14="http://schemas.microsoft.com/office/powerpoint/2010/main" val="151009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3575720" y="3356992"/>
            <a:ext cx="1080120" cy="72008"/>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926558" y="261243"/>
            <a:ext cx="7651104" cy="1077218"/>
          </a:xfrm>
          <a:prstGeom prst="rect">
            <a:avLst/>
          </a:prstGeom>
          <a:noFill/>
          <a:ln>
            <a:noFill/>
          </a:ln>
        </p:spPr>
        <p:txBody>
          <a:bodyPr wrap="square" rtlCol="0">
            <a:spAutoFit/>
          </a:bodyPr>
          <a:lstStyle/>
          <a:p>
            <a:r>
              <a:rPr lang="en-GB" sz="3200" dirty="0">
                <a:solidFill>
                  <a:srgbClr val="024B9C"/>
                </a:solidFill>
              </a:rPr>
              <a:t>The importance of cohesion policy in Portugal</a:t>
            </a:r>
          </a:p>
        </p:txBody>
      </p:sp>
      <p:sp>
        <p:nvSpPr>
          <p:cNvPr id="8" name="Rectangle 3"/>
          <p:cNvSpPr txBox="1">
            <a:spLocks noChangeArrowheads="1"/>
          </p:cNvSpPr>
          <p:nvPr/>
        </p:nvSpPr>
        <p:spPr bwMode="auto">
          <a:xfrm>
            <a:off x="7439891" y="722908"/>
            <a:ext cx="4319154" cy="541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99CCFF"/>
              </a:buClr>
              <a:buChar char="•"/>
              <a:defRPr sz="28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400" b="1">
                <a:solidFill>
                  <a:srgbClr val="0F5494"/>
                </a:solidFill>
                <a:latin typeface="+mn-lt"/>
              </a:defRPr>
            </a:lvl2pPr>
            <a:lvl3pPr marL="1143000" indent="-228600" algn="l" rtl="0" eaLnBrk="0" fontAlgn="base" hangingPunct="0">
              <a:spcBef>
                <a:spcPct val="20000"/>
              </a:spcBef>
              <a:spcAft>
                <a:spcPct val="0"/>
              </a:spcAft>
              <a:defRPr sz="2000">
                <a:solidFill>
                  <a:srgbClr val="0F5494"/>
                </a:solidFill>
                <a:latin typeface="+mn-lt"/>
              </a:defRPr>
            </a:lvl3pPr>
            <a:lvl4pPr marL="1600200" indent="-228600" algn="l" rtl="0" eaLnBrk="0" fontAlgn="base" hangingPunct="0">
              <a:spcBef>
                <a:spcPct val="20000"/>
              </a:spcBef>
              <a:spcAft>
                <a:spcPct val="0"/>
              </a:spcAft>
              <a:buChar char="–"/>
              <a:defRPr sz="1800">
                <a:solidFill>
                  <a:schemeClr val="tx1"/>
                </a:solidFill>
                <a:latin typeface="Arial" pitchFamily="34" charset="0"/>
              </a:defRPr>
            </a:lvl4pPr>
            <a:lvl5pPr marL="2057400" indent="-228600" algn="l" rtl="0" eaLnBrk="0" fontAlgn="base" hangingPunct="0">
              <a:spcBef>
                <a:spcPct val="20000"/>
              </a:spcBef>
              <a:spcAft>
                <a:spcPct val="0"/>
              </a:spcAft>
              <a:buChar char="»"/>
              <a:defRPr sz="1800">
                <a:solidFill>
                  <a:schemeClr val="tx1"/>
                </a:solidFill>
                <a:latin typeface="Arial" pitchFamily="34" charset="0"/>
              </a:defRPr>
            </a:lvl5pPr>
            <a:lvl6pPr marL="2514600" indent="-228600" algn="l" rtl="0" fontAlgn="base">
              <a:spcBef>
                <a:spcPct val="20000"/>
              </a:spcBef>
              <a:spcAft>
                <a:spcPct val="0"/>
              </a:spcAft>
              <a:buChar char="»"/>
              <a:defRPr sz="1800">
                <a:solidFill>
                  <a:schemeClr val="tx1"/>
                </a:solidFill>
                <a:latin typeface="Arial" pitchFamily="34" charset="0"/>
              </a:defRPr>
            </a:lvl6pPr>
            <a:lvl7pPr marL="2971800" indent="-228600" algn="l" rtl="0" fontAlgn="base">
              <a:spcBef>
                <a:spcPct val="20000"/>
              </a:spcBef>
              <a:spcAft>
                <a:spcPct val="0"/>
              </a:spcAft>
              <a:buChar char="»"/>
              <a:defRPr sz="1800">
                <a:solidFill>
                  <a:schemeClr val="tx1"/>
                </a:solidFill>
                <a:latin typeface="Arial" pitchFamily="34" charset="0"/>
              </a:defRPr>
            </a:lvl7pPr>
            <a:lvl8pPr marL="3429000" indent="-228600" algn="l" rtl="0" fontAlgn="base">
              <a:spcBef>
                <a:spcPct val="20000"/>
              </a:spcBef>
              <a:spcAft>
                <a:spcPct val="0"/>
              </a:spcAft>
              <a:buChar char="»"/>
              <a:defRPr sz="1800">
                <a:solidFill>
                  <a:schemeClr val="tx1"/>
                </a:solidFill>
                <a:latin typeface="Arial" pitchFamily="34" charset="0"/>
              </a:defRPr>
            </a:lvl8pPr>
            <a:lvl9pPr marL="3886200" indent="-228600" algn="l" rtl="0" fontAlgn="base">
              <a:spcBef>
                <a:spcPct val="20000"/>
              </a:spcBef>
              <a:spcAft>
                <a:spcPct val="0"/>
              </a:spcAft>
              <a:buChar char="»"/>
              <a:defRPr sz="1800">
                <a:solidFill>
                  <a:schemeClr val="tx1"/>
                </a:solidFill>
                <a:latin typeface="Arial" pitchFamily="34" charset="0"/>
              </a:defRPr>
            </a:lvl9pPr>
          </a:lstStyle>
          <a:p>
            <a:pPr algn="just">
              <a:buClr>
                <a:schemeClr val="tx1"/>
              </a:buClr>
              <a:buFont typeface="Arial" panose="020B0604020202020204" pitchFamily="34" charset="0"/>
              <a:buChar char="•"/>
            </a:pPr>
            <a:r>
              <a:rPr lang="en-IE" altLang="en-US" sz="1600" i="0" kern="0" dirty="0">
                <a:solidFill>
                  <a:srgbClr val="000000"/>
                </a:solidFill>
                <a:latin typeface="Verdana" pitchFamily="34" charset="0"/>
                <a:cs typeface="Times New Roman" pitchFamily="18" charset="0"/>
              </a:rPr>
              <a:t>Impact measured relative to a baseline without cohesion funds 2014-2020</a:t>
            </a:r>
          </a:p>
          <a:p>
            <a:pPr algn="just">
              <a:buClr>
                <a:schemeClr val="tx1"/>
              </a:buClr>
              <a:buFont typeface="Arial" panose="020B0604020202020204" pitchFamily="34" charset="0"/>
              <a:buChar char="•"/>
            </a:pPr>
            <a:r>
              <a:rPr lang="en-IE" altLang="en-US" sz="1600" i="0" kern="0" dirty="0">
                <a:solidFill>
                  <a:srgbClr val="000000"/>
                </a:solidFill>
                <a:latin typeface="Verdana" pitchFamily="34" charset="0"/>
                <a:cs typeface="Times New Roman" pitchFamily="18" charset="0"/>
              </a:rPr>
              <a:t>Assessment based on RHOMOLO model</a:t>
            </a:r>
          </a:p>
          <a:p>
            <a:pPr algn="just">
              <a:buClr>
                <a:schemeClr val="tx1"/>
              </a:buClr>
              <a:buFont typeface="Arial" panose="020B0604020202020204" pitchFamily="34" charset="0"/>
              <a:buChar char="•"/>
            </a:pPr>
            <a:r>
              <a:rPr lang="en-IE" altLang="en-US" sz="1600" i="0" kern="0" dirty="0">
                <a:solidFill>
                  <a:srgbClr val="000000"/>
                </a:solidFill>
                <a:latin typeface="Verdana" pitchFamily="34" charset="0"/>
                <a:cs typeface="Times New Roman" pitchFamily="18" charset="0"/>
              </a:rPr>
              <a:t>Impact differs over time and across Portuguese regions / EU</a:t>
            </a:r>
          </a:p>
          <a:p>
            <a:pPr algn="just">
              <a:buClr>
                <a:schemeClr val="tx1"/>
              </a:buClr>
              <a:buFont typeface="Arial" panose="020B0604020202020204" pitchFamily="34" charset="0"/>
              <a:buChar char="•"/>
            </a:pPr>
            <a:r>
              <a:rPr lang="en-IE" altLang="en-US" sz="1600" i="0" kern="0" dirty="0">
                <a:solidFill>
                  <a:srgbClr val="000000"/>
                </a:solidFill>
                <a:latin typeface="Verdana" pitchFamily="34" charset="0"/>
                <a:cs typeface="Times New Roman" pitchFamily="18" charset="0"/>
              </a:rPr>
              <a:t>Main drivers are levels and composition of expenditure, </a:t>
            </a:r>
            <a:r>
              <a:rPr lang="en-US" altLang="en-US" sz="1600" i="0" kern="0" dirty="0">
                <a:solidFill>
                  <a:srgbClr val="000000"/>
                </a:solidFill>
                <a:latin typeface="Verdana" pitchFamily="34" charset="0"/>
                <a:cs typeface="Times New Roman" pitchFamily="18" charset="0"/>
              </a:rPr>
              <a:t>the features of the beneficiary economy (industrial fabric, its endowment in physical and human capital or its market access and transport costs)</a:t>
            </a:r>
            <a:endParaRPr lang="en-IE" altLang="en-US" sz="1600" i="0" kern="0" dirty="0">
              <a:solidFill>
                <a:srgbClr val="000000"/>
              </a:solidFill>
              <a:latin typeface="Verdana" pitchFamily="34" charset="0"/>
              <a:cs typeface="Times New Roman" pitchFamily="18" charset="0"/>
            </a:endParaRPr>
          </a:p>
          <a:p>
            <a:pPr algn="just">
              <a:buClr>
                <a:schemeClr val="tx1"/>
              </a:buClr>
              <a:buFont typeface="Arial" panose="020B0604020202020204" pitchFamily="34" charset="0"/>
              <a:buChar char="•"/>
            </a:pPr>
            <a:r>
              <a:rPr lang="en-IE" altLang="en-US" sz="1600" i="0" kern="0" dirty="0">
                <a:solidFill>
                  <a:srgbClr val="000000"/>
                </a:solidFill>
                <a:latin typeface="Verdana" pitchFamily="34" charset="0"/>
                <a:cs typeface="Times New Roman" pitchFamily="18" charset="0"/>
              </a:rPr>
              <a:t>Lisbon (PT17) relatively lower; </a:t>
            </a:r>
            <a:r>
              <a:rPr lang="en-IE" altLang="en-US" sz="1600" i="0" kern="0" dirty="0" err="1">
                <a:solidFill>
                  <a:srgbClr val="000000"/>
                </a:solidFill>
                <a:latin typeface="Verdana" pitchFamily="34" charset="0"/>
                <a:cs typeface="Times New Roman" pitchFamily="18" charset="0"/>
              </a:rPr>
              <a:t>Açores</a:t>
            </a:r>
            <a:r>
              <a:rPr lang="en-IE" altLang="en-US" sz="1600" i="0" kern="0" dirty="0">
                <a:solidFill>
                  <a:srgbClr val="000000"/>
                </a:solidFill>
                <a:latin typeface="Verdana" pitchFamily="34" charset="0"/>
                <a:cs typeface="Times New Roman" pitchFamily="18" charset="0"/>
              </a:rPr>
              <a:t> (PT20) relatively higher</a:t>
            </a:r>
          </a:p>
          <a:p>
            <a:pPr algn="just">
              <a:buClr>
                <a:schemeClr val="tx1"/>
              </a:buClr>
              <a:buFont typeface="Arial" panose="020B0604020202020204" pitchFamily="34" charset="0"/>
              <a:buChar char="•"/>
            </a:pPr>
            <a:r>
              <a:rPr lang="en-IE" altLang="en-US" sz="1600" i="0" kern="0" dirty="0">
                <a:solidFill>
                  <a:srgbClr val="000000"/>
                </a:solidFill>
                <a:latin typeface="Verdana" pitchFamily="34" charset="0"/>
                <a:cs typeface="Times New Roman" pitchFamily="18" charset="0"/>
              </a:rPr>
              <a:t>Generally higher impact than in other Mediterranean countries and equivalent to central and eastern European countries</a:t>
            </a:r>
          </a:p>
          <a:p>
            <a:pPr algn="just">
              <a:buClr>
                <a:schemeClr val="tx1"/>
              </a:buClr>
              <a:buFont typeface="Arial" panose="020B0604020202020204" pitchFamily="34" charset="0"/>
              <a:buChar char="•"/>
            </a:pPr>
            <a:endParaRPr lang="en-IE" altLang="en-US" sz="1600" i="0" kern="0" dirty="0">
              <a:solidFill>
                <a:srgbClr val="000000"/>
              </a:solidFill>
              <a:latin typeface="Verdana" pitchFamily="34" charset="0"/>
              <a:cs typeface="Times New Roman" pitchFamily="18" charset="0"/>
            </a:endParaRPr>
          </a:p>
          <a:p>
            <a:pPr algn="just">
              <a:buClr>
                <a:schemeClr val="tx1"/>
              </a:buClr>
              <a:buFont typeface="Arial" panose="020B0604020202020204" pitchFamily="34" charset="0"/>
              <a:buChar char="•"/>
            </a:pPr>
            <a:endParaRPr lang="en-US" altLang="en-US" sz="1600" i="0" kern="0" dirty="0">
              <a:solidFill>
                <a:srgbClr val="000000"/>
              </a:solidFill>
              <a:latin typeface="Verdana" pitchFamily="34" charset="0"/>
              <a:cs typeface="Times New Roman" pitchFamily="18" charset="0"/>
            </a:endParaRPr>
          </a:p>
        </p:txBody>
      </p:sp>
      <p:graphicFrame>
        <p:nvGraphicFramePr>
          <p:cNvPr id="2" name="Chart 1">
            <a:extLst>
              <a:ext uri="{FF2B5EF4-FFF2-40B4-BE49-F238E27FC236}">
                <a16:creationId xmlns:a16="http://schemas.microsoft.com/office/drawing/2014/main" id="{2280E302-7A44-DA86-CE91-BF2AD9F8EEB0}"/>
              </a:ext>
            </a:extLst>
          </p:cNvPr>
          <p:cNvGraphicFramePr>
            <a:graphicFrameLocks noChangeAspect="1"/>
          </p:cNvGraphicFramePr>
          <p:nvPr>
            <p:extLst>
              <p:ext uri="{D42A27DB-BD31-4B8C-83A1-F6EECF244321}">
                <p14:modId xmlns:p14="http://schemas.microsoft.com/office/powerpoint/2010/main" val="3807842298"/>
              </p:ext>
            </p:extLst>
          </p:nvPr>
        </p:nvGraphicFramePr>
        <p:xfrm>
          <a:off x="86939" y="1657165"/>
          <a:ext cx="7238652" cy="37668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1584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5D882-A0CC-333F-6DC7-4BFFE09154E6}"/>
              </a:ext>
            </a:extLst>
          </p:cNvPr>
          <p:cNvSpPr>
            <a:spLocks noGrp="1"/>
          </p:cNvSpPr>
          <p:nvPr>
            <p:ph type="title"/>
          </p:nvPr>
        </p:nvSpPr>
        <p:spPr>
          <a:xfrm>
            <a:off x="1838172" y="5122"/>
            <a:ext cx="8229600" cy="936625"/>
          </a:xfrm>
        </p:spPr>
        <p:txBody>
          <a:bodyPr/>
          <a:lstStyle/>
          <a:p>
            <a:r>
              <a:rPr lang="en-IE" sz="2000" dirty="0">
                <a:solidFill>
                  <a:schemeClr val="bg1"/>
                </a:solidFill>
                <a:latin typeface="Verdana" pitchFamily="34" charset="0"/>
                <a:ea typeface="+mn-ea"/>
                <a:cs typeface="+mn-cs"/>
              </a:rPr>
              <a:t>Policy mix in 2021-27</a:t>
            </a:r>
          </a:p>
        </p:txBody>
      </p:sp>
      <p:sp>
        <p:nvSpPr>
          <p:cNvPr id="3" name="Content Placeholder 2">
            <a:extLst>
              <a:ext uri="{FF2B5EF4-FFF2-40B4-BE49-F238E27FC236}">
                <a16:creationId xmlns:a16="http://schemas.microsoft.com/office/drawing/2014/main" id="{2B7D812C-DCD3-9F08-FAA8-C7DD7CAA7275}"/>
              </a:ext>
            </a:extLst>
          </p:cNvPr>
          <p:cNvSpPr>
            <a:spLocks noGrp="1"/>
          </p:cNvSpPr>
          <p:nvPr>
            <p:ph idx="1"/>
          </p:nvPr>
        </p:nvSpPr>
        <p:spPr>
          <a:xfrm>
            <a:off x="7172632" y="1635048"/>
            <a:ext cx="3782849" cy="4605543"/>
          </a:xfrm>
        </p:spPr>
        <p:txBody>
          <a:bodyPr/>
          <a:lstStyle/>
          <a:p>
            <a:r>
              <a:rPr lang="en-IE" sz="1800" dirty="0"/>
              <a:t>PT aligned with other Mediterranean countries (EL, ES, IT)</a:t>
            </a:r>
          </a:p>
          <a:p>
            <a:r>
              <a:rPr lang="en-IE" sz="1800" dirty="0"/>
              <a:t>Higher focus on sustainable mobility (but less than in other CF countries)</a:t>
            </a:r>
          </a:p>
          <a:p>
            <a:r>
              <a:rPr lang="en-IE" sz="1800" dirty="0"/>
              <a:t>Compared to EU average and cohesion countries, higher investment in PO1 and PO4 (firms, innovation and social objectives).</a:t>
            </a:r>
          </a:p>
        </p:txBody>
      </p:sp>
      <p:graphicFrame>
        <p:nvGraphicFramePr>
          <p:cNvPr id="5" name="Chart 4">
            <a:extLst>
              <a:ext uri="{FF2B5EF4-FFF2-40B4-BE49-F238E27FC236}">
                <a16:creationId xmlns:a16="http://schemas.microsoft.com/office/drawing/2014/main" id="{B14D402C-A749-91FC-5EB2-CEF70C6FE7CB}"/>
              </a:ext>
            </a:extLst>
          </p:cNvPr>
          <p:cNvGraphicFramePr>
            <a:graphicFrameLocks/>
          </p:cNvGraphicFramePr>
          <p:nvPr>
            <p:extLst>
              <p:ext uri="{D42A27DB-BD31-4B8C-83A1-F6EECF244321}">
                <p14:modId xmlns:p14="http://schemas.microsoft.com/office/powerpoint/2010/main" val="2672547393"/>
              </p:ext>
            </p:extLst>
          </p:nvPr>
        </p:nvGraphicFramePr>
        <p:xfrm>
          <a:off x="1236518" y="800100"/>
          <a:ext cx="5936115" cy="565969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FE717DB8-0849-7AAF-FE41-7ACCBECDB56E}"/>
              </a:ext>
            </a:extLst>
          </p:cNvPr>
          <p:cNvSpPr txBox="1">
            <a:spLocks/>
          </p:cNvSpPr>
          <p:nvPr/>
        </p:nvSpPr>
        <p:spPr>
          <a:xfrm>
            <a:off x="1025412" y="17743"/>
            <a:ext cx="10175988"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3600" dirty="0"/>
              <a:t>The policy mix of cohesion policy 2021-2027</a:t>
            </a:r>
          </a:p>
        </p:txBody>
      </p:sp>
    </p:spTree>
    <p:extLst>
      <p:ext uri="{BB962C8B-B14F-4D97-AF65-F5344CB8AC3E}">
        <p14:creationId xmlns:p14="http://schemas.microsoft.com/office/powerpoint/2010/main" val="448604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61022" y="1028973"/>
            <a:ext cx="10525300" cy="3906435"/>
          </a:xfrm>
        </p:spPr>
        <p:txBody>
          <a:bodyPr/>
          <a:lstStyle/>
          <a:p>
            <a:r>
              <a:rPr lang="en-GB" sz="1800" dirty="0"/>
              <a:t>Europe is following a model of overall upward convergence, but increasingly many regions are being left out of this process</a:t>
            </a:r>
          </a:p>
          <a:p>
            <a:r>
              <a:rPr lang="en-GB" sz="1800" dirty="0"/>
              <a:t>There is no single spatial growth model in Europe, but many different situations</a:t>
            </a:r>
          </a:p>
          <a:p>
            <a:r>
              <a:rPr lang="en-GB" sz="1800" dirty="0"/>
              <a:t>Portugal has been characterised by a process of internal convergence led by the economic contraction of the capital region, this is relatively untypical in Europe.</a:t>
            </a:r>
          </a:p>
          <a:p>
            <a:r>
              <a:rPr lang="en-GB" sz="1800" dirty="0"/>
              <a:t>Even the fastest growing regions are growing more slowly than equivalent regions in many parts of central and eastern Europe, this is closely linked to declining productivity</a:t>
            </a:r>
          </a:p>
          <a:p>
            <a:r>
              <a:rPr lang="en-GB" sz="1800" dirty="0"/>
              <a:t>The result is that Portugal has is falling behind faster growing Member States</a:t>
            </a:r>
          </a:p>
          <a:p>
            <a:r>
              <a:rPr lang="en-GB" sz="1800" dirty="0"/>
              <a:t>Key factors are market size and internationalisation, higher education, lifelong learning creating a structural skills deficit and innovation and demographic change</a:t>
            </a:r>
          </a:p>
          <a:p>
            <a:r>
              <a:rPr lang="en-GB" sz="1800" dirty="0"/>
              <a:t>Unique opportunity to make good use of the funds available from Cohesion Policy and the RRF.</a:t>
            </a:r>
          </a:p>
          <a:p>
            <a:r>
              <a:rPr lang="en-GB" sz="1800" dirty="0"/>
              <a:t>Important to contribute to the discussion on the future of Cohesion Policy to build on the successes of recent years, particularly in less developed regions.</a:t>
            </a:r>
          </a:p>
          <a:p>
            <a:endParaRPr lang="en-GB" sz="1800" dirty="0"/>
          </a:p>
          <a:p>
            <a:endParaRPr lang="en-GB" sz="1800" dirty="0"/>
          </a:p>
        </p:txBody>
      </p:sp>
      <p:sp>
        <p:nvSpPr>
          <p:cNvPr id="4" name="Title 3"/>
          <p:cNvSpPr>
            <a:spLocks noGrp="1"/>
          </p:cNvSpPr>
          <p:nvPr>
            <p:ph type="title"/>
          </p:nvPr>
        </p:nvSpPr>
        <p:spPr>
          <a:xfrm>
            <a:off x="970722" y="160741"/>
            <a:ext cx="10515600" cy="782357"/>
          </a:xfrm>
        </p:spPr>
        <p:txBody>
          <a:bodyPr>
            <a:noAutofit/>
          </a:bodyPr>
          <a:lstStyle/>
          <a:p>
            <a:r>
              <a:rPr lang="en-GB" sz="3200" dirty="0"/>
              <a:t>Conclusions</a:t>
            </a:r>
          </a:p>
        </p:txBody>
      </p:sp>
    </p:spTree>
    <p:extLst>
      <p:ext uri="{BB962C8B-B14F-4D97-AF65-F5344CB8AC3E}">
        <p14:creationId xmlns:p14="http://schemas.microsoft.com/office/powerpoint/2010/main" val="3256105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Union 2023</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
        <p:nvSpPr>
          <p:cNvPr id="2" name="TextBox 1">
            <a:extLst>
              <a:ext uri="{FF2B5EF4-FFF2-40B4-BE49-F238E27FC236}">
                <a16:creationId xmlns:a16="http://schemas.microsoft.com/office/drawing/2014/main" id="{64DC25FD-BA7D-69C6-0105-46822BE78143}"/>
              </a:ext>
            </a:extLst>
          </p:cNvPr>
          <p:cNvSpPr txBox="1"/>
          <p:nvPr/>
        </p:nvSpPr>
        <p:spPr>
          <a:xfrm>
            <a:off x="2163041" y="1527464"/>
            <a:ext cx="7865918" cy="923330"/>
          </a:xfrm>
          <a:prstGeom prst="rect">
            <a:avLst/>
          </a:prstGeom>
          <a:noFill/>
        </p:spPr>
        <p:txBody>
          <a:bodyPr wrap="square" rtlCol="0">
            <a:spAutoFit/>
          </a:bodyPr>
          <a:lstStyle/>
          <a:p>
            <a:pPr algn="ctr"/>
            <a:r>
              <a:rPr lang="fr-BE" sz="5400" dirty="0" err="1">
                <a:solidFill>
                  <a:srgbClr val="024B9C"/>
                </a:solidFill>
              </a:rPr>
              <a:t>Thank</a:t>
            </a:r>
            <a:r>
              <a:rPr lang="fr-BE" sz="5400" dirty="0">
                <a:solidFill>
                  <a:srgbClr val="024B9C"/>
                </a:solidFill>
              </a:rPr>
              <a:t> </a:t>
            </a:r>
            <a:r>
              <a:rPr lang="fr-BE" sz="5400" dirty="0" err="1">
                <a:solidFill>
                  <a:srgbClr val="024B9C"/>
                </a:solidFill>
              </a:rPr>
              <a:t>you</a:t>
            </a:r>
            <a:r>
              <a:rPr lang="fr-BE" sz="5400" dirty="0">
                <a:solidFill>
                  <a:srgbClr val="024B9C"/>
                </a:solidFill>
              </a:rPr>
              <a:t>!</a:t>
            </a:r>
            <a:endParaRPr lang="en-IE" sz="5400" dirty="0">
              <a:solidFill>
                <a:srgbClr val="024B9C"/>
              </a:solidFill>
            </a:endParaRPr>
          </a:p>
        </p:txBody>
      </p:sp>
    </p:spTree>
    <p:extLst>
      <p:ext uri="{BB962C8B-B14F-4D97-AF65-F5344CB8AC3E}">
        <p14:creationId xmlns:p14="http://schemas.microsoft.com/office/powerpoint/2010/main" val="427361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1957-5DC1-C091-12EC-E03401CD6655}"/>
              </a:ext>
            </a:extLst>
          </p:cNvPr>
          <p:cNvSpPr>
            <a:spLocks noGrp="1"/>
          </p:cNvSpPr>
          <p:nvPr>
            <p:ph type="title"/>
          </p:nvPr>
        </p:nvSpPr>
        <p:spPr/>
        <p:txBody>
          <a:bodyPr/>
          <a:lstStyle/>
          <a:p>
            <a:r>
              <a:rPr lang="fr-BE" sz="2800" dirty="0"/>
              <a:t>Wide variations in GDP per </a:t>
            </a:r>
            <a:r>
              <a:rPr lang="fr-BE" sz="2800" dirty="0" err="1"/>
              <a:t>head</a:t>
            </a:r>
            <a:r>
              <a:rPr lang="fr-BE" sz="2800" dirty="0"/>
              <a:t> </a:t>
            </a:r>
            <a:r>
              <a:rPr lang="fr-BE" sz="2800" dirty="0" err="1"/>
              <a:t>both</a:t>
            </a:r>
            <a:r>
              <a:rPr lang="fr-BE" sz="2800" dirty="0"/>
              <a:t> </a:t>
            </a:r>
            <a:r>
              <a:rPr lang="fr-BE" sz="2800" dirty="0" err="1"/>
              <a:t>between</a:t>
            </a:r>
            <a:r>
              <a:rPr lang="fr-BE" sz="2800" dirty="0"/>
              <a:t> and </a:t>
            </a:r>
            <a:r>
              <a:rPr lang="fr-BE" sz="2800" dirty="0" err="1"/>
              <a:t>within</a:t>
            </a:r>
            <a:r>
              <a:rPr lang="fr-BE" sz="2800" dirty="0"/>
              <a:t> </a:t>
            </a:r>
            <a:r>
              <a:rPr lang="fr-BE" sz="2800" dirty="0" err="1"/>
              <a:t>Member</a:t>
            </a:r>
            <a:r>
              <a:rPr lang="fr-BE" sz="2800" dirty="0"/>
              <a:t> States</a:t>
            </a:r>
            <a:endParaRPr lang="en-IE" sz="2800" dirty="0"/>
          </a:p>
        </p:txBody>
      </p:sp>
      <p:pic>
        <p:nvPicPr>
          <p:cNvPr id="3" name="Picture 2">
            <a:extLst>
              <a:ext uri="{FF2B5EF4-FFF2-40B4-BE49-F238E27FC236}">
                <a16:creationId xmlns:a16="http://schemas.microsoft.com/office/drawing/2014/main" id="{A7225457-8405-8AD0-17C3-38ACB11F6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34" y="1403753"/>
            <a:ext cx="11039531" cy="4971387"/>
          </a:xfrm>
          <a:prstGeom prst="rect">
            <a:avLst/>
          </a:prstGeom>
          <a:noFill/>
        </p:spPr>
      </p:pic>
      <p:sp>
        <p:nvSpPr>
          <p:cNvPr id="5" name="TextBox 4">
            <a:extLst>
              <a:ext uri="{FF2B5EF4-FFF2-40B4-BE49-F238E27FC236}">
                <a16:creationId xmlns:a16="http://schemas.microsoft.com/office/drawing/2014/main" id="{0C327406-D20E-0F96-2831-E74BECDCD339}"/>
              </a:ext>
            </a:extLst>
          </p:cNvPr>
          <p:cNvSpPr txBox="1"/>
          <p:nvPr/>
        </p:nvSpPr>
        <p:spPr>
          <a:xfrm>
            <a:off x="970722" y="6375140"/>
            <a:ext cx="8817514" cy="369332"/>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GDP per capita (PPS) in Member States and in NUTS regions, 2021 (EU-27=100).</a:t>
            </a:r>
            <a:endParaRPr lang="en-IE" dirty="0"/>
          </a:p>
        </p:txBody>
      </p:sp>
      <p:sp>
        <p:nvSpPr>
          <p:cNvPr id="4" name="Rectangle: Rounded Corners 3">
            <a:extLst>
              <a:ext uri="{FF2B5EF4-FFF2-40B4-BE49-F238E27FC236}">
                <a16:creationId xmlns:a16="http://schemas.microsoft.com/office/drawing/2014/main" id="{01362166-A427-7B71-4B22-4F43AAFD6B54}"/>
              </a:ext>
            </a:extLst>
          </p:cNvPr>
          <p:cNvSpPr/>
          <p:nvPr/>
        </p:nvSpPr>
        <p:spPr>
          <a:xfrm>
            <a:off x="7865917" y="4426527"/>
            <a:ext cx="311728" cy="810491"/>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5267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3CC0-9E1C-DD4F-84D6-B49AE31CD226}"/>
              </a:ext>
            </a:extLst>
          </p:cNvPr>
          <p:cNvSpPr>
            <a:spLocks noGrp="1"/>
          </p:cNvSpPr>
          <p:nvPr>
            <p:ph type="title"/>
          </p:nvPr>
        </p:nvSpPr>
        <p:spPr/>
        <p:txBody>
          <a:bodyPr/>
          <a:lstStyle/>
          <a:p>
            <a:endParaRPr lang="en-IE"/>
          </a:p>
        </p:txBody>
      </p:sp>
      <p:pic>
        <p:nvPicPr>
          <p:cNvPr id="3" name="Picture 2">
            <a:extLst>
              <a:ext uri="{FF2B5EF4-FFF2-40B4-BE49-F238E27FC236}">
                <a16:creationId xmlns:a16="http://schemas.microsoft.com/office/drawing/2014/main" id="{0B700602-D217-229C-C0B0-20C0A89799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03" y="0"/>
            <a:ext cx="11350794" cy="6858000"/>
          </a:xfrm>
          <a:prstGeom prst="rect">
            <a:avLst/>
          </a:prstGeom>
        </p:spPr>
      </p:pic>
    </p:spTree>
    <p:extLst>
      <p:ext uri="{BB962C8B-B14F-4D97-AF65-F5344CB8AC3E}">
        <p14:creationId xmlns:p14="http://schemas.microsoft.com/office/powerpoint/2010/main" val="749243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ABFA8D8F-18E3-11AC-3AEB-55DDAEE3BF57}"/>
              </a:ext>
            </a:extLst>
          </p:cNvPr>
          <p:cNvSpPr>
            <a:spLocks noGrp="1"/>
          </p:cNvSpPr>
          <p:nvPr>
            <p:ph type="title"/>
          </p:nvPr>
        </p:nvSpPr>
        <p:spPr>
          <a:xfrm>
            <a:off x="970722" y="482860"/>
            <a:ext cx="10515600" cy="782357"/>
          </a:xfrm>
        </p:spPr>
        <p:txBody>
          <a:bodyPr/>
          <a:lstStyle/>
          <a:p>
            <a:endParaRPr lang="en-US"/>
          </a:p>
        </p:txBody>
      </p:sp>
      <p:graphicFrame>
        <p:nvGraphicFramePr>
          <p:cNvPr id="5" name="Content Placeholder 4">
            <a:extLst>
              <a:ext uri="{FF2B5EF4-FFF2-40B4-BE49-F238E27FC236}">
                <a16:creationId xmlns:a16="http://schemas.microsoft.com/office/drawing/2014/main" id="{544658A8-1383-A42D-21E2-0AA3F59EE3E5}"/>
              </a:ext>
            </a:extLst>
          </p:cNvPr>
          <p:cNvGraphicFramePr>
            <a:graphicFrameLocks noGrp="1"/>
          </p:cNvGraphicFramePr>
          <p:nvPr>
            <p:ph idx="1"/>
            <p:extLst>
              <p:ext uri="{D42A27DB-BD31-4B8C-83A1-F6EECF244321}">
                <p14:modId xmlns:p14="http://schemas.microsoft.com/office/powerpoint/2010/main" val="1785218464"/>
              </p:ext>
            </p:extLst>
          </p:nvPr>
        </p:nvGraphicFramePr>
        <p:xfrm>
          <a:off x="838199" y="2143516"/>
          <a:ext cx="10905703" cy="3246129"/>
        </p:xfrm>
        <a:graphic>
          <a:graphicData uri="http://schemas.openxmlformats.org/drawingml/2006/table">
            <a:tbl>
              <a:tblPr/>
              <a:tblGrid>
                <a:gridCol w="1215374">
                  <a:extLst>
                    <a:ext uri="{9D8B030D-6E8A-4147-A177-3AD203B41FA5}">
                      <a16:colId xmlns:a16="http://schemas.microsoft.com/office/drawing/2014/main" val="4007628377"/>
                    </a:ext>
                  </a:extLst>
                </a:gridCol>
                <a:gridCol w="849228">
                  <a:extLst>
                    <a:ext uri="{9D8B030D-6E8A-4147-A177-3AD203B41FA5}">
                      <a16:colId xmlns:a16="http://schemas.microsoft.com/office/drawing/2014/main" val="664308375"/>
                    </a:ext>
                  </a:extLst>
                </a:gridCol>
                <a:gridCol w="1402007">
                  <a:extLst>
                    <a:ext uri="{9D8B030D-6E8A-4147-A177-3AD203B41FA5}">
                      <a16:colId xmlns:a16="http://schemas.microsoft.com/office/drawing/2014/main" val="3993446118"/>
                    </a:ext>
                  </a:extLst>
                </a:gridCol>
                <a:gridCol w="1072904">
                  <a:extLst>
                    <a:ext uri="{9D8B030D-6E8A-4147-A177-3AD203B41FA5}">
                      <a16:colId xmlns:a16="http://schemas.microsoft.com/office/drawing/2014/main" val="647493807"/>
                    </a:ext>
                  </a:extLst>
                </a:gridCol>
                <a:gridCol w="1072904">
                  <a:extLst>
                    <a:ext uri="{9D8B030D-6E8A-4147-A177-3AD203B41FA5}">
                      <a16:colId xmlns:a16="http://schemas.microsoft.com/office/drawing/2014/main" val="2986852903"/>
                    </a:ext>
                  </a:extLst>
                </a:gridCol>
                <a:gridCol w="1236743">
                  <a:extLst>
                    <a:ext uri="{9D8B030D-6E8A-4147-A177-3AD203B41FA5}">
                      <a16:colId xmlns:a16="http://schemas.microsoft.com/office/drawing/2014/main" val="3826128113"/>
                    </a:ext>
                  </a:extLst>
                </a:gridCol>
                <a:gridCol w="951806">
                  <a:extLst>
                    <a:ext uri="{9D8B030D-6E8A-4147-A177-3AD203B41FA5}">
                      <a16:colId xmlns:a16="http://schemas.microsoft.com/office/drawing/2014/main" val="3818143376"/>
                    </a:ext>
                  </a:extLst>
                </a:gridCol>
                <a:gridCol w="1098548">
                  <a:extLst>
                    <a:ext uri="{9D8B030D-6E8A-4147-A177-3AD203B41FA5}">
                      <a16:colId xmlns:a16="http://schemas.microsoft.com/office/drawing/2014/main" val="1865811547"/>
                    </a:ext>
                  </a:extLst>
                </a:gridCol>
                <a:gridCol w="1236743">
                  <a:extLst>
                    <a:ext uri="{9D8B030D-6E8A-4147-A177-3AD203B41FA5}">
                      <a16:colId xmlns:a16="http://schemas.microsoft.com/office/drawing/2014/main" val="1092289294"/>
                    </a:ext>
                  </a:extLst>
                </a:gridCol>
                <a:gridCol w="769446">
                  <a:extLst>
                    <a:ext uri="{9D8B030D-6E8A-4147-A177-3AD203B41FA5}">
                      <a16:colId xmlns:a16="http://schemas.microsoft.com/office/drawing/2014/main" val="792255528"/>
                    </a:ext>
                  </a:extLst>
                </a:gridCol>
              </a:tblGrid>
              <a:tr h="509583">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Region name</a:t>
                      </a:r>
                      <a:endParaRPr lang="en-IE" sz="1600" b="0"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GDP per head (PPS)</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US" sz="1000" b="1" i="0" u="none" strike="noStrike">
                          <a:solidFill>
                            <a:srgbClr val="000000"/>
                          </a:solidFill>
                          <a:effectLst/>
                          <a:latin typeface="EC Square Sans Pro" panose="020B0506040000020004"/>
                        </a:rPr>
                        <a:t>Productivity (GVA (PPS) per person employed)</a:t>
                      </a:r>
                      <a:endParaRPr lang="en-US"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Real productivity growth</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GDP per head growth</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Population growth</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Unemployment rate</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At-risk-of-poverty or social exclusion</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US" sz="1000" b="1" i="0" u="none" strike="noStrike">
                          <a:solidFill>
                            <a:srgbClr val="000000"/>
                          </a:solidFill>
                          <a:effectLst/>
                          <a:latin typeface="EC Square Sans Pro" panose="020B0506040000020004"/>
                        </a:rPr>
                        <a:t>Population with high educational attainment</a:t>
                      </a:r>
                      <a:endParaRPr lang="en-US"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1" i="0" u="none" strike="noStrike">
                          <a:solidFill>
                            <a:srgbClr val="000000"/>
                          </a:solidFill>
                          <a:effectLst/>
                          <a:latin typeface="EC Square Sans Pro" panose="020B0506040000020004"/>
                        </a:rPr>
                        <a:t>R&amp;D expenditure</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6350" cap="flat" cmpd="sng" algn="ctr">
                      <a:solidFill>
                        <a:srgbClr val="B9D1EE"/>
                      </a:solidFill>
                      <a:prstDash val="solid"/>
                      <a:round/>
                      <a:headEnd type="none" w="med" len="med"/>
                      <a:tailEnd type="none" w="med" len="med"/>
                    </a:lnB>
                    <a:solidFill>
                      <a:srgbClr val="5982CB"/>
                    </a:solidFill>
                  </a:tcPr>
                </a:tc>
                <a:extLst>
                  <a:ext uri="{0D108BD9-81ED-4DB2-BD59-A6C34878D82A}">
                    <a16:rowId xmlns:a16="http://schemas.microsoft.com/office/drawing/2014/main" val="36180930"/>
                  </a:ext>
                </a:extLst>
              </a:tr>
              <a:tr h="509583">
                <a:tc>
                  <a:txBody>
                    <a:bodyPr/>
                    <a:lstStyle/>
                    <a:p>
                      <a:pPr algn="ctr" fontAlgn="ctr">
                        <a:spcBef>
                          <a:spcPts val="0"/>
                        </a:spcBef>
                        <a:spcAft>
                          <a:spcPts val="0"/>
                        </a:spcAft>
                      </a:pPr>
                      <a:r>
                        <a:rPr lang="en-IE" sz="1000" b="0" i="0" u="none" strike="noStrike">
                          <a:solidFill>
                            <a:srgbClr val="FFFFFF"/>
                          </a:solidFill>
                          <a:effectLst/>
                          <a:latin typeface="EC Square Sans Pro" panose="020B0506040000020004"/>
                        </a:rPr>
                        <a:t> </a:t>
                      </a:r>
                      <a:endParaRPr lang="en-IE" sz="1600" b="0"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0" i="0" u="none" strike="noStrike">
                          <a:solidFill>
                            <a:srgbClr val="FFFFFF"/>
                          </a:solidFill>
                          <a:effectLst/>
                          <a:latin typeface="EC Square Sans Pro" panose="020B0506040000020004"/>
                        </a:rPr>
                        <a:t>Index, EU27 = 100, 2021</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0" i="0" u="none" strike="noStrike">
                          <a:solidFill>
                            <a:srgbClr val="FFFFFF"/>
                          </a:solidFill>
                          <a:effectLst/>
                          <a:latin typeface="EC Square Sans Pro" panose="020B0506040000020004"/>
                        </a:rPr>
                        <a:t>Index, EU27 = 100, 2021</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US" sz="1000" b="0" i="0" u="none" strike="noStrike">
                          <a:solidFill>
                            <a:srgbClr val="FFFFFF"/>
                          </a:solidFill>
                          <a:effectLst/>
                          <a:latin typeface="EC Square Sans Pro" panose="020B0506040000020004"/>
                        </a:rPr>
                        <a:t>Average % change on the preceding year, 2011-2020</a:t>
                      </a:r>
                      <a:endParaRPr lang="en-US"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US" sz="1000" b="0" i="0" u="none" strike="noStrike">
                          <a:solidFill>
                            <a:srgbClr val="FFFFFF"/>
                          </a:solidFill>
                          <a:effectLst/>
                          <a:latin typeface="EC Square Sans Pro" panose="020B0506040000020004"/>
                        </a:rPr>
                        <a:t>Average % change on the preceding year, 2011-2020</a:t>
                      </a:r>
                      <a:endParaRPr lang="en-US"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US" sz="1000" b="0" i="0" u="none" strike="noStrike">
                          <a:solidFill>
                            <a:srgbClr val="FFFFFF"/>
                          </a:solidFill>
                          <a:effectLst/>
                          <a:latin typeface="EC Square Sans Pro" panose="020B0506040000020004"/>
                        </a:rPr>
                        <a:t>Average annual change per 1000 residents, 2011-2020</a:t>
                      </a:r>
                      <a:endParaRPr lang="en-US"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0" i="0" u="none" strike="noStrike">
                          <a:solidFill>
                            <a:srgbClr val="FFFFFF"/>
                          </a:solidFill>
                          <a:effectLst/>
                          <a:latin typeface="EC Square Sans Pro" panose="020B0506040000020004"/>
                        </a:rPr>
                        <a:t>% of active population, 2021</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0" i="0" u="none" strike="noStrike">
                          <a:solidFill>
                            <a:srgbClr val="FFFFFF"/>
                          </a:solidFill>
                          <a:effectLst/>
                          <a:latin typeface="EC Square Sans Pro" panose="020B0506040000020004"/>
                        </a:rPr>
                        <a:t>% of population, 2021</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US" sz="1000" b="0" i="0" u="none" strike="noStrike">
                          <a:solidFill>
                            <a:srgbClr val="FFFFFF"/>
                          </a:solidFill>
                          <a:effectLst/>
                          <a:latin typeface="EC Square Sans Pro" panose="020B0506040000020004"/>
                        </a:rPr>
                        <a:t>% of population aged 30-34, 2021</a:t>
                      </a:r>
                      <a:endParaRPr lang="en-US"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tc>
                  <a:txBody>
                    <a:bodyPr/>
                    <a:lstStyle/>
                    <a:p>
                      <a:pPr algn="ctr" fontAlgn="ctr">
                        <a:spcBef>
                          <a:spcPts val="0"/>
                        </a:spcBef>
                        <a:spcAft>
                          <a:spcPts val="0"/>
                        </a:spcAft>
                      </a:pPr>
                      <a:r>
                        <a:rPr lang="en-IE" sz="1000" b="0" i="0" u="none" strike="noStrike">
                          <a:solidFill>
                            <a:srgbClr val="FFFFFF"/>
                          </a:solidFill>
                          <a:effectLst/>
                          <a:latin typeface="EC Square Sans Pro" panose="020B0506040000020004"/>
                        </a:rPr>
                        <a:t>% of GDP, 2020</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9D1EE"/>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982CB"/>
                    </a:solidFill>
                  </a:tcPr>
                </a:tc>
                <a:extLst>
                  <a:ext uri="{0D108BD9-81ED-4DB2-BD59-A6C34878D82A}">
                    <a16:rowId xmlns:a16="http://schemas.microsoft.com/office/drawing/2014/main" val="414435346"/>
                  </a:ext>
                </a:extLst>
              </a:tr>
              <a:tr h="195012">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European Union</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100</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100,0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21,7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41,6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2,3</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9D1EE"/>
                    </a:solidFill>
                  </a:tcPr>
                </a:tc>
                <a:extLst>
                  <a:ext uri="{0D108BD9-81ED-4DB2-BD59-A6C34878D82A}">
                    <a16:rowId xmlns:a16="http://schemas.microsoft.com/office/drawing/2014/main" val="1372987230"/>
                  </a:ext>
                </a:extLst>
              </a:tr>
              <a:tr h="195012">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Portugal</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75</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70,0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22,4</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43,7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BE8F7"/>
                    </a:solidFill>
                  </a:tcPr>
                </a:tc>
                <a:extLst>
                  <a:ext uri="{0D108BD9-81ED-4DB2-BD59-A6C34878D82A}">
                    <a16:rowId xmlns:a16="http://schemas.microsoft.com/office/drawing/2014/main" val="2396907386"/>
                  </a:ext>
                </a:extLst>
              </a:tr>
              <a:tr h="195012">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Norte</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65</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61,5</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0,4</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-3,5</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25,8</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42,5</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1,8</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75588319"/>
                  </a:ext>
                </a:extLst>
              </a:tr>
              <a:tr h="195012">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Algarve</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76</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67,7</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-0,4</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-0,1</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-3,0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8,2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25,4</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29,6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0,5</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48446931"/>
                  </a:ext>
                </a:extLst>
              </a:tr>
              <a:tr h="195012">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Centro (PT)</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66</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65,1</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0,8</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-4,5</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5,8</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22,6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46,3</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1,4</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10137737"/>
                  </a:ext>
                </a:extLst>
              </a:tr>
              <a:tr h="352297">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Área Metropolitana de Lisboa</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96</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85,0</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6,8</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17,2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50,0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82614139"/>
                  </a:ext>
                </a:extLst>
              </a:tr>
              <a:tr h="195012">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Alentejo</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71</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68,4</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-0,1</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-8,1</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20,3</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38,2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0,9</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54673107"/>
                  </a:ext>
                </a:extLst>
              </a:tr>
              <a:tr h="352297">
                <a:tc>
                  <a:txBody>
                    <a:bodyPr/>
                    <a:lstStyle/>
                    <a:p>
                      <a:pPr algn="l" fontAlgn="ctr">
                        <a:spcBef>
                          <a:spcPts val="0"/>
                        </a:spcBef>
                        <a:spcAft>
                          <a:spcPts val="0"/>
                        </a:spcAft>
                      </a:pPr>
                      <a:r>
                        <a:rPr lang="en-IE" sz="1050" b="1" i="0" u="none" strike="noStrike">
                          <a:solidFill>
                            <a:srgbClr val="000000"/>
                          </a:solidFill>
                          <a:effectLst/>
                          <a:latin typeface="EC Square Sans Pro" panose="020B0506040000020004"/>
                        </a:rPr>
                        <a:t>Região Autónoma dos Açores</a:t>
                      </a:r>
                      <a:endParaRPr lang="en-IE" sz="1800" b="1" i="0" u="none" strike="noStrike">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66</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62,4</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0,1</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0,0</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-1,9</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27,5</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22,6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0,3</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64787568"/>
                  </a:ext>
                </a:extLst>
              </a:tr>
              <a:tr h="352297">
                <a:tc>
                  <a:txBody>
                    <a:bodyPr/>
                    <a:lstStyle/>
                    <a:p>
                      <a:pPr algn="l" fontAlgn="ctr">
                        <a:spcBef>
                          <a:spcPts val="0"/>
                        </a:spcBef>
                        <a:spcAft>
                          <a:spcPts val="0"/>
                        </a:spcAft>
                      </a:pPr>
                      <a:r>
                        <a:rPr lang="en-IE" sz="1050" b="1" i="0" u="none" strike="noStrike" dirty="0" err="1">
                          <a:solidFill>
                            <a:srgbClr val="000000"/>
                          </a:solidFill>
                          <a:effectLst/>
                          <a:latin typeface="EC Square Sans Pro" panose="020B0506040000020004"/>
                        </a:rPr>
                        <a:t>Região</a:t>
                      </a:r>
                      <a:r>
                        <a:rPr lang="en-IE" sz="1050" b="1" i="0" u="none" strike="noStrike" dirty="0">
                          <a:solidFill>
                            <a:srgbClr val="000000"/>
                          </a:solidFill>
                          <a:effectLst/>
                          <a:latin typeface="EC Square Sans Pro" panose="020B0506040000020004"/>
                        </a:rPr>
                        <a:t> </a:t>
                      </a:r>
                      <a:r>
                        <a:rPr lang="en-IE" sz="1050" b="1" i="0" u="none" strike="noStrike" dirty="0" err="1">
                          <a:solidFill>
                            <a:srgbClr val="000000"/>
                          </a:solidFill>
                          <a:effectLst/>
                          <a:latin typeface="EC Square Sans Pro" panose="020B0506040000020004"/>
                        </a:rPr>
                        <a:t>Autónoma</a:t>
                      </a:r>
                      <a:r>
                        <a:rPr lang="en-IE" sz="1050" b="1" i="0" u="none" strike="noStrike" dirty="0">
                          <a:solidFill>
                            <a:srgbClr val="000000"/>
                          </a:solidFill>
                          <a:effectLst/>
                          <a:latin typeface="EC Square Sans Pro" panose="020B0506040000020004"/>
                        </a:rPr>
                        <a:t> da Madeira</a:t>
                      </a:r>
                      <a:endParaRPr lang="en-IE" sz="1800" b="1" i="0" u="none" strike="noStrike" dirty="0">
                        <a:effectLst/>
                        <a:latin typeface="Arial" panose="020B0604020202020204" pitchFamily="34" charset="0"/>
                      </a:endParaRPr>
                    </a:p>
                  </a:txBody>
                  <a:tcPr marL="4901" marR="4901" marT="4901" marB="0" anchor="ctr">
                    <a:lnL w="1270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70</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67,2</a:t>
                      </a:r>
                      <a:endParaRPr lang="en-IE" sz="1600" b="0" i="0" u="none" strike="noStrike">
                        <a:effectLst/>
                        <a:latin typeface="Arial" panose="020B0604020202020204" pitchFamily="34" charset="0"/>
                      </a:endParaRPr>
                    </a:p>
                  </a:txBody>
                  <a:tcPr marL="4901" marR="4901" marT="4901" marB="0" anchor="ctr">
                    <a:lnL w="6350" cap="flat" cmpd="sng" algn="ctr">
                      <a:solidFill>
                        <a:srgbClr val="40404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0,3</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-0,6</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-5,4</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7,9</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29,2</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a:solidFill>
                            <a:srgbClr val="000000"/>
                          </a:solidFill>
                          <a:effectLst/>
                          <a:latin typeface="EC Square Sans Pro" panose="020B0506040000020004"/>
                        </a:rPr>
                        <a:t>34,7</a:t>
                      </a:r>
                      <a:endParaRPr lang="en-IE" sz="1600" b="0" i="0" u="none" strike="noStrike">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fontAlgn="ctr">
                        <a:spcBef>
                          <a:spcPts val="0"/>
                        </a:spcBef>
                        <a:spcAft>
                          <a:spcPts val="0"/>
                        </a:spcAft>
                      </a:pPr>
                      <a:r>
                        <a:rPr lang="en-IE" sz="1000" b="0" i="0" u="none" strike="noStrike" dirty="0">
                          <a:solidFill>
                            <a:srgbClr val="000000"/>
                          </a:solidFill>
                          <a:effectLst/>
                          <a:latin typeface="EC Square Sans Pro" panose="020B0506040000020004"/>
                        </a:rPr>
                        <a:t>0,5</a:t>
                      </a:r>
                      <a:endParaRPr lang="en-IE" sz="1600" b="0" i="0" u="none" strike="noStrike" dirty="0">
                        <a:effectLst/>
                        <a:latin typeface="Arial" panose="020B0604020202020204" pitchFamily="34" charset="0"/>
                      </a:endParaRPr>
                    </a:p>
                  </a:txBody>
                  <a:tcPr marL="4901" marR="4901" marT="4901" marB="0" anchor="ctr">
                    <a:lnL w="6350" cap="flat" cmpd="sng" algn="ctr">
                      <a:solidFill>
                        <a:srgbClr val="000000"/>
                      </a:solidFill>
                      <a:prstDash val="solid"/>
                      <a:round/>
                      <a:headEnd type="none" w="med" len="med"/>
                      <a:tailEnd type="none" w="med" len="med"/>
                    </a:lnL>
                    <a:lnR w="12700" cap="flat" cmpd="sng" algn="ctr">
                      <a:solidFill>
                        <a:srgbClr val="40404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3640637769"/>
                  </a:ext>
                </a:extLst>
              </a:tr>
            </a:tbl>
          </a:graphicData>
        </a:graphic>
      </p:graphicFrame>
    </p:spTree>
    <p:extLst>
      <p:ext uri="{BB962C8B-B14F-4D97-AF65-F5344CB8AC3E}">
        <p14:creationId xmlns:p14="http://schemas.microsoft.com/office/powerpoint/2010/main" val="4033349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432344" y="1290390"/>
            <a:ext cx="7053762" cy="5265284"/>
          </a:xfrm>
          <a:prstGeom prst="rect">
            <a:avLst/>
          </a:prstGeom>
        </p:spPr>
      </p:pic>
      <p:sp>
        <p:nvSpPr>
          <p:cNvPr id="3" name="Content Placeholder 2"/>
          <p:cNvSpPr>
            <a:spLocks noGrp="1"/>
          </p:cNvSpPr>
          <p:nvPr>
            <p:ph sz="half" idx="2"/>
          </p:nvPr>
        </p:nvSpPr>
        <p:spPr>
          <a:xfrm>
            <a:off x="7714706" y="1635331"/>
            <a:ext cx="4477294" cy="4730049"/>
          </a:xfrm>
        </p:spPr>
        <p:txBody>
          <a:bodyPr/>
          <a:lstStyle/>
          <a:p>
            <a:r>
              <a:rPr lang="en-GB" sz="2000" dirty="0">
                <a:latin typeface="Verdana" panose="020B0604030504040204" pitchFamily="34" charset="0"/>
                <a:ea typeface="Verdana" panose="020B0604030504040204" pitchFamily="34" charset="0"/>
              </a:rPr>
              <a:t>Across EU Member States, the capital city region tends to be the most competitive in the country</a:t>
            </a:r>
            <a:r>
              <a:rPr lang="en-GB" sz="2000" b="1" dirty="0">
                <a:latin typeface="Verdana" panose="020B0604030504040204" pitchFamily="34" charset="0"/>
                <a:ea typeface="Verdana" panose="020B0604030504040204" pitchFamily="34" charset="0"/>
              </a:rPr>
              <a:t>,</a:t>
            </a:r>
            <a:r>
              <a:rPr lang="en-GB" sz="2000" dirty="0">
                <a:latin typeface="Verdana" panose="020B0604030504040204" pitchFamily="34" charset="0"/>
                <a:ea typeface="Verdana" panose="020B0604030504040204" pitchFamily="34" charset="0"/>
              </a:rPr>
              <a:t> with only a few exceptions (in Germany, Italy and the Netherlands).</a:t>
            </a:r>
          </a:p>
          <a:p>
            <a:r>
              <a:rPr lang="en-GB" sz="2000" dirty="0">
                <a:latin typeface="Verdana" panose="020B0604030504040204" pitchFamily="34" charset="0"/>
                <a:ea typeface="Verdana" panose="020B0604030504040204" pitchFamily="34" charset="0"/>
              </a:rPr>
              <a:t>More competitive countries tend to have a smaller gap between their capital city region and its other regions. They also have smaller differences between all their regions. </a:t>
            </a:r>
          </a:p>
        </p:txBody>
      </p:sp>
      <p:sp>
        <p:nvSpPr>
          <p:cNvPr id="4" name="Title 3"/>
          <p:cNvSpPr>
            <a:spLocks noGrp="1"/>
          </p:cNvSpPr>
          <p:nvPr>
            <p:ph type="title"/>
          </p:nvPr>
        </p:nvSpPr>
        <p:spPr/>
        <p:txBody>
          <a:bodyPr/>
          <a:lstStyle/>
          <a:p>
            <a:r>
              <a:rPr lang="en-IE" sz="3200" b="1" dirty="0">
                <a:solidFill>
                  <a:srgbClr val="FFC000"/>
                </a:solidFill>
                <a:latin typeface="Verdana" panose="020B0604030504040204" pitchFamily="34" charset="0"/>
                <a:ea typeface="Verdana" panose="020B0604030504040204" pitchFamily="34" charset="0"/>
              </a:rPr>
              <a:t>RCI 2.0 – …but also large within country variation</a:t>
            </a:r>
            <a:endParaRPr lang="en-GB" sz="3200" b="1" dirty="0">
              <a:solidFill>
                <a:srgbClr val="FFC000"/>
              </a:solidFill>
              <a:latin typeface="Verdana" panose="020B0604030504040204" pitchFamily="34" charset="0"/>
              <a:ea typeface="Verdana" panose="020B0604030504040204" pitchFamily="34" charset="0"/>
            </a:endParaRPr>
          </a:p>
        </p:txBody>
      </p:sp>
      <p:sp>
        <p:nvSpPr>
          <p:cNvPr id="7" name="Rectangle: Rounded Corners 6">
            <a:extLst>
              <a:ext uri="{FF2B5EF4-FFF2-40B4-BE49-F238E27FC236}">
                <a16:creationId xmlns:a16="http://schemas.microsoft.com/office/drawing/2014/main" id="{0D87E150-77E6-8446-551B-394028ADB795}"/>
              </a:ext>
            </a:extLst>
          </p:cNvPr>
          <p:cNvSpPr/>
          <p:nvPr/>
        </p:nvSpPr>
        <p:spPr>
          <a:xfrm>
            <a:off x="4374573" y="3345872"/>
            <a:ext cx="238991" cy="1683328"/>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823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DEEFBA-D510-68E2-2742-5E4EFE1E0FAE}"/>
              </a:ext>
            </a:extLst>
          </p:cNvPr>
          <p:cNvSpPr>
            <a:spLocks noGrp="1"/>
          </p:cNvSpPr>
          <p:nvPr>
            <p:ph idx="1"/>
          </p:nvPr>
        </p:nvSpPr>
        <p:spPr>
          <a:xfrm>
            <a:off x="838199" y="1850527"/>
            <a:ext cx="10905699" cy="3881904"/>
          </a:xfrm>
        </p:spPr>
        <p:txBody>
          <a:bodyPr/>
          <a:lstStyle/>
          <a:p>
            <a:r>
              <a:rPr lang="fr-BE" dirty="0" err="1"/>
              <a:t>Growth</a:t>
            </a:r>
            <a:r>
              <a:rPr lang="fr-BE" dirty="0"/>
              <a:t>, convergence and </a:t>
            </a:r>
            <a:r>
              <a:rPr lang="fr-BE" dirty="0" err="1"/>
              <a:t>disparities</a:t>
            </a:r>
            <a:r>
              <a:rPr lang="fr-BE" dirty="0"/>
              <a:t> in Europe and Portugal</a:t>
            </a:r>
          </a:p>
          <a:p>
            <a:r>
              <a:rPr lang="fr-BE" dirty="0" err="1"/>
              <a:t>Address</a:t>
            </a:r>
            <a:r>
              <a:rPr lang="fr-BE" dirty="0"/>
              <a:t> </a:t>
            </a:r>
            <a:r>
              <a:rPr lang="fr-BE" dirty="0" err="1"/>
              <a:t>some</a:t>
            </a:r>
            <a:r>
              <a:rPr lang="fr-BE" dirty="0"/>
              <a:t> of the </a:t>
            </a:r>
            <a:r>
              <a:rPr lang="fr-BE" dirty="0" err="1"/>
              <a:t>explanations</a:t>
            </a:r>
            <a:r>
              <a:rPr lang="fr-BE" dirty="0"/>
              <a:t> for </a:t>
            </a:r>
            <a:r>
              <a:rPr lang="fr-BE" dirty="0" err="1"/>
              <a:t>weakness</a:t>
            </a:r>
            <a:r>
              <a:rPr lang="fr-BE" dirty="0"/>
              <a:t> in </a:t>
            </a:r>
            <a:r>
              <a:rPr lang="fr-BE" dirty="0" err="1"/>
              <a:t>growth</a:t>
            </a:r>
            <a:r>
              <a:rPr lang="fr-BE" dirty="0"/>
              <a:t>: </a:t>
            </a:r>
            <a:r>
              <a:rPr lang="fr-BE" dirty="0" err="1"/>
              <a:t>development</a:t>
            </a:r>
            <a:r>
              <a:rPr lang="fr-BE" dirty="0"/>
              <a:t> traps, </a:t>
            </a:r>
            <a:r>
              <a:rPr lang="fr-BE" dirty="0" err="1"/>
              <a:t>competitiveness</a:t>
            </a:r>
            <a:r>
              <a:rPr lang="fr-BE"/>
              <a:t>, demography</a:t>
            </a:r>
          </a:p>
          <a:p>
            <a:r>
              <a:rPr lang="fr-BE"/>
              <a:t>Cohesion policy impact and policy mix in Portugal</a:t>
            </a:r>
          </a:p>
          <a:p>
            <a:r>
              <a:rPr lang="fr-BE"/>
              <a:t>Conclusions</a:t>
            </a:r>
            <a:endParaRPr lang="fr-BE" dirty="0"/>
          </a:p>
          <a:p>
            <a:r>
              <a:rPr lang="fr-BE" dirty="0"/>
              <a:t>NB. Green and digital transitions </a:t>
            </a:r>
            <a:r>
              <a:rPr lang="fr-BE" dirty="0" err="1"/>
              <a:t>very</a:t>
            </a:r>
            <a:r>
              <a:rPr lang="fr-BE" dirty="0"/>
              <a:t> important, but </a:t>
            </a:r>
            <a:r>
              <a:rPr lang="fr-BE" dirty="0" err="1"/>
              <a:t>will</a:t>
            </a:r>
            <a:r>
              <a:rPr lang="fr-BE" dirty="0"/>
              <a:t> not </a:t>
            </a:r>
            <a:r>
              <a:rPr lang="fr-BE" dirty="0" err="1"/>
              <a:t>be</a:t>
            </a:r>
            <a:r>
              <a:rPr lang="fr-BE" dirty="0"/>
              <a:t> </a:t>
            </a:r>
            <a:r>
              <a:rPr lang="fr-BE" dirty="0" err="1"/>
              <a:t>dealt</a:t>
            </a:r>
            <a:r>
              <a:rPr lang="fr-BE" dirty="0"/>
              <a:t> </a:t>
            </a:r>
            <a:r>
              <a:rPr lang="fr-BE" dirty="0" err="1"/>
              <a:t>with</a:t>
            </a:r>
            <a:r>
              <a:rPr lang="fr-BE" dirty="0"/>
              <a:t> </a:t>
            </a:r>
            <a:r>
              <a:rPr lang="fr-BE" err="1"/>
              <a:t>here</a:t>
            </a:r>
            <a:r>
              <a:rPr lang="fr-BE"/>
              <a:t>.</a:t>
            </a:r>
            <a:endParaRPr lang="fr-BE" dirty="0"/>
          </a:p>
        </p:txBody>
      </p:sp>
      <p:sp>
        <p:nvSpPr>
          <p:cNvPr id="3" name="Title 2">
            <a:extLst>
              <a:ext uri="{FF2B5EF4-FFF2-40B4-BE49-F238E27FC236}">
                <a16:creationId xmlns:a16="http://schemas.microsoft.com/office/drawing/2014/main" id="{EA9FF392-4442-7471-83E7-0F5E3AFEC450}"/>
              </a:ext>
            </a:extLst>
          </p:cNvPr>
          <p:cNvSpPr>
            <a:spLocks noGrp="1"/>
          </p:cNvSpPr>
          <p:nvPr>
            <p:ph type="title"/>
          </p:nvPr>
        </p:nvSpPr>
        <p:spPr/>
        <p:txBody>
          <a:bodyPr/>
          <a:lstStyle/>
          <a:p>
            <a:r>
              <a:rPr lang="fr-BE" dirty="0"/>
              <a:t>Structure of </a:t>
            </a:r>
            <a:r>
              <a:rPr lang="fr-BE" dirty="0" err="1"/>
              <a:t>presentation</a:t>
            </a:r>
            <a:endParaRPr lang="en-IE" dirty="0"/>
          </a:p>
        </p:txBody>
      </p:sp>
    </p:spTree>
    <p:extLst>
      <p:ext uri="{BB962C8B-B14F-4D97-AF65-F5344CB8AC3E}">
        <p14:creationId xmlns:p14="http://schemas.microsoft.com/office/powerpoint/2010/main" val="1574234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D77D69-E288-04D5-2E9A-68E640F0AF12}"/>
              </a:ext>
            </a:extLst>
          </p:cNvPr>
          <p:cNvSpPr>
            <a:spLocks noGrp="1"/>
          </p:cNvSpPr>
          <p:nvPr>
            <p:ph sz="half" idx="1"/>
          </p:nvPr>
        </p:nvSpPr>
        <p:spPr>
          <a:xfrm>
            <a:off x="1340125" y="5732060"/>
            <a:ext cx="9776793" cy="1084552"/>
          </a:xfrm>
        </p:spPr>
        <p:txBody>
          <a:bodyPr/>
          <a:lstStyle/>
          <a:p>
            <a:pPr marL="0" indent="0">
              <a:spcAft>
                <a:spcPts val="0"/>
              </a:spcAft>
              <a:buClr>
                <a:srgbClr val="000000"/>
              </a:buClr>
              <a:buNone/>
            </a:pPr>
            <a:r>
              <a:rPr lang="en-US" sz="1100" dirty="0"/>
              <a:t>Source: Eurostat, DG REGIO elaboration			</a:t>
            </a:r>
          </a:p>
          <a:p>
            <a:pPr marL="0" indent="0">
              <a:spcAft>
                <a:spcPts val="0"/>
              </a:spcAft>
              <a:buClr>
                <a:srgbClr val="000000"/>
              </a:buClr>
              <a:buNone/>
            </a:pPr>
            <a:r>
              <a:rPr lang="en-US" sz="1100" dirty="0"/>
              <a:t>Unit: real GVA in MM EUR (2015 prices) by employment in thousands of persons			</a:t>
            </a:r>
          </a:p>
          <a:p>
            <a:pPr marL="0" indent="0">
              <a:spcAft>
                <a:spcPts val="0"/>
              </a:spcAft>
              <a:buClr>
                <a:srgbClr val="000000"/>
              </a:buClr>
              <a:buNone/>
            </a:pPr>
            <a:r>
              <a:rPr lang="en-US" sz="1100" dirty="0"/>
              <a:t>The light red circle shows the capital city region. The blue circles show the remaining NUTS2 regions.</a:t>
            </a:r>
          </a:p>
          <a:p>
            <a:pPr marL="0" indent="0">
              <a:spcAft>
                <a:spcPts val="0"/>
              </a:spcAft>
              <a:buClr>
                <a:srgbClr val="000000"/>
              </a:buClr>
              <a:buNone/>
            </a:pPr>
            <a:r>
              <a:rPr lang="en-US" sz="1100" dirty="0"/>
              <a:t>The green diamond shows the national average. The purple line shows the EU27 average.									</a:t>
            </a:r>
          </a:p>
        </p:txBody>
      </p:sp>
      <p:sp>
        <p:nvSpPr>
          <p:cNvPr id="4" name="Title 3">
            <a:extLst>
              <a:ext uri="{FF2B5EF4-FFF2-40B4-BE49-F238E27FC236}">
                <a16:creationId xmlns:a16="http://schemas.microsoft.com/office/drawing/2014/main" id="{4F72443C-FA35-B4A9-6F4E-1DA67BE3F489}"/>
              </a:ext>
            </a:extLst>
          </p:cNvPr>
          <p:cNvSpPr>
            <a:spLocks noGrp="1"/>
          </p:cNvSpPr>
          <p:nvPr>
            <p:ph type="title"/>
          </p:nvPr>
        </p:nvSpPr>
        <p:spPr/>
        <p:txBody>
          <a:bodyPr anchor="ctr"/>
          <a:lstStyle/>
          <a:p>
            <a:r>
              <a:rPr lang="fr-BE" sz="2800" dirty="0" err="1"/>
              <a:t>Productivity</a:t>
            </a:r>
            <a:r>
              <a:rPr lang="fr-BE" sz="2800" dirty="0"/>
              <a:t> trends</a:t>
            </a:r>
            <a:endParaRPr lang="en-IE" sz="2800" dirty="0"/>
          </a:p>
        </p:txBody>
      </p:sp>
      <p:graphicFrame>
        <p:nvGraphicFramePr>
          <p:cNvPr id="6" name="Chart 5">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3894322387"/>
              </p:ext>
            </p:extLst>
          </p:nvPr>
        </p:nvGraphicFramePr>
        <p:xfrm>
          <a:off x="1075082" y="1313060"/>
          <a:ext cx="8235510" cy="4419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8362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237" y="358759"/>
            <a:ext cx="10113427" cy="794613"/>
          </a:xfrm>
        </p:spPr>
        <p:txBody>
          <a:bodyPr/>
          <a:lstStyle/>
          <a:p>
            <a:r>
              <a:rPr lang="en-GB" sz="3200" dirty="0"/>
              <a:t>Innovation is concentrated in more developed Member States and capital regions</a:t>
            </a:r>
          </a:p>
        </p:txBody>
      </p:sp>
      <p:pic>
        <p:nvPicPr>
          <p:cNvPr id="11" name="Content Placeholder 10">
            <a:extLst>
              <a:ext uri="{FF2B5EF4-FFF2-40B4-BE49-F238E27FC236}">
                <a16:creationId xmlns:a16="http://schemas.microsoft.com/office/drawing/2014/main" id="{EA02FB26-B3D0-5B05-6A82-95F135AD04B1}"/>
              </a:ext>
            </a:extLst>
          </p:cNvPr>
          <p:cNvPicPr>
            <a:picLocks noGrp="1" noChangeAspect="1"/>
          </p:cNvPicPr>
          <p:nvPr>
            <p:ph sz="half" idx="1"/>
          </p:nvPr>
        </p:nvPicPr>
        <p:blipFill>
          <a:blip r:embed="rId3"/>
          <a:stretch>
            <a:fillRect/>
          </a:stretch>
        </p:blipFill>
        <p:spPr>
          <a:xfrm>
            <a:off x="786546" y="1153372"/>
            <a:ext cx="11036645" cy="5455086"/>
          </a:xfrm>
        </p:spPr>
      </p:pic>
    </p:spTree>
    <p:extLst>
      <p:ext uri="{BB962C8B-B14F-4D97-AF65-F5344CB8AC3E}">
        <p14:creationId xmlns:p14="http://schemas.microsoft.com/office/powerpoint/2010/main" val="139240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A7ADAD15-9423-1631-814F-538551DD3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62" y="1752097"/>
            <a:ext cx="7037246" cy="3483438"/>
          </a:xfrm>
          <a:prstGeom prst="rect">
            <a:avLst/>
          </a:prstGeom>
          <a:noFill/>
        </p:spPr>
      </p:pic>
      <p:sp>
        <p:nvSpPr>
          <p:cNvPr id="12" name="Title 3">
            <a:extLst>
              <a:ext uri="{FF2B5EF4-FFF2-40B4-BE49-F238E27FC236}">
                <a16:creationId xmlns:a16="http://schemas.microsoft.com/office/drawing/2014/main" id="{EC777907-9A9B-2695-3DA3-7937CB137203}"/>
              </a:ext>
            </a:extLst>
          </p:cNvPr>
          <p:cNvSpPr>
            <a:spLocks noGrp="1"/>
          </p:cNvSpPr>
          <p:nvPr>
            <p:ph type="title"/>
          </p:nvPr>
        </p:nvSpPr>
        <p:spPr>
          <a:xfrm>
            <a:off x="970722" y="482860"/>
            <a:ext cx="10515600" cy="782357"/>
          </a:xfrm>
        </p:spPr>
        <p:txBody>
          <a:bodyPr/>
          <a:lstStyle/>
          <a:p>
            <a:r>
              <a:rPr lang="en-US" dirty="0"/>
              <a:t>Evolution of regional disparities in the EU</a:t>
            </a:r>
          </a:p>
        </p:txBody>
      </p:sp>
      <p:sp>
        <p:nvSpPr>
          <p:cNvPr id="6" name="Rectangle 1">
            <a:extLst>
              <a:ext uri="{FF2B5EF4-FFF2-40B4-BE49-F238E27FC236}">
                <a16:creationId xmlns:a16="http://schemas.microsoft.com/office/drawing/2014/main" id="{870C5948-077D-5E14-6F7A-3AE26244C2B8}"/>
              </a:ext>
            </a:extLst>
          </p:cNvPr>
          <p:cNvSpPr>
            <a:spLocks noGrp="1" noChangeArrowheads="1"/>
          </p:cNvSpPr>
          <p:nvPr>
            <p:ph sz="half" idx="2"/>
          </p:nvPr>
        </p:nvSpPr>
        <p:spPr bwMode="auto">
          <a:xfrm>
            <a:off x="7749058" y="1752097"/>
            <a:ext cx="373726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endParaRPr lang="en-GB" sz="1800" dirty="0">
              <a:effectLst/>
              <a:latin typeface="Calibri" panose="020F0502020204030204" pitchFamily="34" charset="0"/>
              <a:ea typeface="Calibri" panose="020F0502020204030204" pitchFamily="34" charset="0"/>
            </a:endParaRPr>
          </a:p>
          <a:p>
            <a:pPr marL="285750" indent="-285750" eaLnBrk="0" fontAlgn="base" hangingPunct="0">
              <a:spcBef>
                <a:spcPct val="0"/>
              </a:spcBef>
              <a:spcAft>
                <a:spcPct val="0"/>
              </a:spcAft>
              <a:buClrTx/>
              <a:buFont typeface="Arial" panose="020B0604020202020204" pitchFamily="34" charset="0"/>
              <a:buChar char="•"/>
            </a:pPr>
            <a:r>
              <a:rPr lang="en-GB" altLang="en-US" sz="1800" dirty="0">
                <a:latin typeface="Arial" panose="020B0604020202020204" pitchFamily="34" charset="0"/>
                <a:ea typeface="Calibri" panose="020F0502020204030204" pitchFamily="34" charset="0"/>
              </a:rPr>
              <a:t>D</a:t>
            </a: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isparities between Member States </a:t>
            </a:r>
            <a:r>
              <a:rPr kumimoji="0" lang="en-GB" altLang="en-US" sz="1800" u="none" strike="noStrike" cap="none" normalizeH="0" baseline="0" dirty="0">
                <a:ln>
                  <a:noFill/>
                </a:ln>
                <a:effectLst/>
                <a:latin typeface="Arial" panose="020B0604020202020204" pitchFamily="34" charset="0"/>
                <a:ea typeface="Calibri" panose="020F0502020204030204" pitchFamily="34" charset="0"/>
              </a:rPr>
              <a:t>and NUTS 2 regions </a:t>
            </a: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rapidly decreased before 2008</a:t>
            </a:r>
          </a:p>
          <a:p>
            <a:pPr marL="285750" indent="-285750" eaLnBrk="0" fontAlgn="base" hangingPunct="0">
              <a:spcBef>
                <a:spcPct val="0"/>
              </a:spcBef>
              <a:spcAft>
                <a:spcPct val="0"/>
              </a:spcAft>
              <a:buClrTx/>
              <a:buFont typeface="Arial" panose="020B0604020202020204" pitchFamily="34" charset="0"/>
              <a:buChar char="•"/>
            </a:pP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Following th</a:t>
            </a:r>
            <a:r>
              <a:rPr lang="en-GB" altLang="en-US" sz="1800" dirty="0">
                <a:latin typeface="Arial" panose="020B0604020202020204" pitchFamily="34" charset="0"/>
                <a:ea typeface="Calibri" panose="020F0502020204030204" pitchFamily="34" charset="0"/>
              </a:rPr>
              <a:t>e economic and financial crisis</a:t>
            </a: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they stabilised for a few years and then resumed falling at a slower rate.</a:t>
            </a:r>
          </a:p>
          <a:p>
            <a:pPr marL="285750" indent="-285750" eaLnBrk="0" fontAlgn="base" hangingPunct="0">
              <a:spcBef>
                <a:spcPct val="0"/>
              </a:spcBef>
              <a:spcAft>
                <a:spcPct val="0"/>
              </a:spcAft>
              <a:buClrTx/>
              <a:buFont typeface="Arial" panose="020B0604020202020204" pitchFamily="34" charset="0"/>
              <a:buChar char="•"/>
            </a:pPr>
            <a:r>
              <a:rPr kumimoji="0" lang="en-GB"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increase in 2020 could be explained by the asymmetric impact of the COVID-19 crisis </a:t>
            </a:r>
          </a:p>
          <a:p>
            <a:pPr eaLnBrk="0" fontAlgn="base" hangingPunct="0">
              <a:spcBef>
                <a:spcPct val="0"/>
              </a:spcBef>
              <a:spcAft>
                <a:spcPct val="0"/>
              </a:spcAft>
              <a:buClrTx/>
            </a:pPr>
            <a:endParaRPr kumimoji="0" lang="en-GB" altLang="en-US" sz="32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1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21110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C04-0C46-509B-0CA9-0AA8E54828E9}"/>
              </a:ext>
            </a:extLst>
          </p:cNvPr>
          <p:cNvSpPr>
            <a:spLocks noGrp="1"/>
          </p:cNvSpPr>
          <p:nvPr>
            <p:ph type="title"/>
          </p:nvPr>
        </p:nvSpPr>
        <p:spPr/>
        <p:txBody>
          <a:bodyPr anchor="ctr"/>
          <a:lstStyle/>
          <a:p>
            <a:r>
              <a:rPr lang="fr-BE" sz="3200" dirty="0"/>
              <a:t>A process of </a:t>
            </a:r>
            <a:r>
              <a:rPr lang="fr-BE" sz="3200" dirty="0" err="1"/>
              <a:t>upward</a:t>
            </a:r>
            <a:r>
              <a:rPr lang="fr-BE" sz="3200" dirty="0"/>
              <a:t> relative convergence </a:t>
            </a:r>
            <a:r>
              <a:rPr lang="fr-BE" sz="3200" dirty="0" err="1"/>
              <a:t>with</a:t>
            </a:r>
            <a:r>
              <a:rPr lang="fr-BE" sz="3200" dirty="0"/>
              <a:t> </a:t>
            </a:r>
            <a:r>
              <a:rPr lang="fr-BE" sz="3200" dirty="0" err="1"/>
              <a:t>growth</a:t>
            </a:r>
            <a:r>
              <a:rPr lang="fr-BE" sz="3200" dirty="0"/>
              <a:t> in </a:t>
            </a:r>
            <a:r>
              <a:rPr lang="fr-BE" sz="3200" dirty="0" err="1"/>
              <a:t>many</a:t>
            </a:r>
            <a:r>
              <a:rPr lang="fr-BE" sz="3200" dirty="0"/>
              <a:t> </a:t>
            </a:r>
            <a:r>
              <a:rPr lang="fr-BE" sz="3200" dirty="0" err="1"/>
              <a:t>regions</a:t>
            </a:r>
            <a:endParaRPr lang="en-IE" sz="3200" dirty="0"/>
          </a:p>
        </p:txBody>
      </p:sp>
      <p:graphicFrame>
        <p:nvGraphicFramePr>
          <p:cNvPr id="5" name="Table 4">
            <a:extLst>
              <a:ext uri="{FF2B5EF4-FFF2-40B4-BE49-F238E27FC236}">
                <a16:creationId xmlns:a16="http://schemas.microsoft.com/office/drawing/2014/main" id="{932BFCF5-C731-FC64-9315-2BF748319146}"/>
              </a:ext>
            </a:extLst>
          </p:cNvPr>
          <p:cNvGraphicFramePr>
            <a:graphicFrameLocks noGrp="1"/>
          </p:cNvGraphicFramePr>
          <p:nvPr>
            <p:extLst>
              <p:ext uri="{D42A27DB-BD31-4B8C-83A1-F6EECF244321}">
                <p14:modId xmlns:p14="http://schemas.microsoft.com/office/powerpoint/2010/main" val="2316273609"/>
              </p:ext>
            </p:extLst>
          </p:nvPr>
        </p:nvGraphicFramePr>
        <p:xfrm>
          <a:off x="960391" y="1455405"/>
          <a:ext cx="10568320" cy="853440"/>
        </p:xfrm>
        <a:graphic>
          <a:graphicData uri="http://schemas.openxmlformats.org/drawingml/2006/table">
            <a:tbl>
              <a:tblPr firstRow="1" firstCol="1" bandRow="1">
                <a:tableStyleId>{5C22544A-7EE6-4342-B048-85BDC9FD1C3A}</a:tableStyleId>
              </a:tblPr>
              <a:tblGrid>
                <a:gridCol w="5284160">
                  <a:extLst>
                    <a:ext uri="{9D8B030D-6E8A-4147-A177-3AD203B41FA5}">
                      <a16:colId xmlns:a16="http://schemas.microsoft.com/office/drawing/2014/main" val="3162522155"/>
                    </a:ext>
                  </a:extLst>
                </a:gridCol>
                <a:gridCol w="5284160">
                  <a:extLst>
                    <a:ext uri="{9D8B030D-6E8A-4147-A177-3AD203B41FA5}">
                      <a16:colId xmlns:a16="http://schemas.microsoft.com/office/drawing/2014/main" val="3591129067"/>
                    </a:ext>
                  </a:extLst>
                </a:gridCol>
              </a:tblGrid>
              <a:tr h="667322">
                <a:tc>
                  <a:txBody>
                    <a:bodyPr/>
                    <a:lstStyle/>
                    <a:p>
                      <a:r>
                        <a:rPr lang="en-US" sz="1400" dirty="0">
                          <a:solidFill>
                            <a:srgbClr val="024B9C"/>
                          </a:solidFill>
                          <a:effectLst/>
                        </a:rPr>
                        <a:t>GDP per head (PPS), in less-, transition and more developed NUTS 2 regions, 2000-2020, relative to EU.</a:t>
                      </a:r>
                      <a:endParaRPr lang="en-IE" sz="1400" dirty="0">
                        <a:solidFill>
                          <a:srgbClr val="024B9C"/>
                        </a:solidFill>
                        <a:effectLst/>
                      </a:endParaRPr>
                    </a:p>
                    <a:p>
                      <a:r>
                        <a:rPr lang="en-GB" sz="1400" dirty="0">
                          <a:solidFill>
                            <a:srgbClr val="024B9C"/>
                          </a:solidFill>
                          <a:effectLst/>
                        </a:rPr>
                        <a:t>Source: Eurostat; REGIO calculations.</a:t>
                      </a:r>
                      <a:endParaRPr lang="en-IE" sz="1400" i="1" dirty="0">
                        <a:solidFill>
                          <a:srgbClr val="024B9C"/>
                        </a:solidFill>
                        <a:effectLst/>
                        <a:latin typeface="Calibri" panose="020F0502020204030204" pitchFamily="34" charset="0"/>
                        <a:ea typeface="Calibri" panose="020F0502020204030204" pitchFamily="34" charset="0"/>
                        <a:cs typeface="Arial" panose="020B0604020202020204" pitchFamily="34" charset="0"/>
                      </a:endParaRPr>
                    </a:p>
                    <a:p>
                      <a:endParaRPr lang="en-IE" sz="1400" i="1" dirty="0">
                        <a:solidFill>
                          <a:srgbClr val="024B9C"/>
                        </a:solidFill>
                        <a:effectLst/>
                        <a:latin typeface="Calibri" panose="020F0502020204030204" pitchFamily="34" charset="0"/>
                        <a:ea typeface="Calibri" panose="020F0502020204030204" pitchFamily="34" charset="0"/>
                        <a:cs typeface="Arial" panose="020B0604020202020204" pitchFamily="34" charset="0"/>
                      </a:endParaRPr>
                    </a:p>
                  </a:txBody>
                  <a:tcPr marL="18415" marR="18415" marT="0" marB="0">
                    <a:noFill/>
                  </a:tcPr>
                </a:tc>
                <a:tc>
                  <a:txBody>
                    <a:bodyPr/>
                    <a:lstStyle/>
                    <a:p>
                      <a:r>
                        <a:rPr lang="en-US" sz="1400" dirty="0">
                          <a:solidFill>
                            <a:srgbClr val="024B9C"/>
                          </a:solidFill>
                          <a:effectLst/>
                        </a:rPr>
                        <a:t>GDP per head (PPS), in less-, transition and more developed NUTS 2 regions, 2000-2020, absolute terms.</a:t>
                      </a:r>
                      <a:endParaRPr lang="en-IE" sz="1400" dirty="0">
                        <a:solidFill>
                          <a:srgbClr val="024B9C"/>
                        </a:solidFill>
                        <a:effectLst/>
                      </a:endParaRPr>
                    </a:p>
                    <a:p>
                      <a:r>
                        <a:rPr lang="en-GB" sz="1400" dirty="0">
                          <a:solidFill>
                            <a:srgbClr val="024B9C"/>
                          </a:solidFill>
                          <a:effectLst/>
                        </a:rPr>
                        <a:t>Source: Eurostat; REGIO calculations.</a:t>
                      </a:r>
                      <a:endParaRPr lang="en-IE" sz="1400" i="1" dirty="0">
                        <a:solidFill>
                          <a:srgbClr val="024B9C"/>
                        </a:solidFill>
                        <a:effectLst/>
                        <a:latin typeface="Calibri" panose="020F0502020204030204" pitchFamily="34" charset="0"/>
                        <a:ea typeface="Calibri" panose="020F0502020204030204" pitchFamily="34" charset="0"/>
                        <a:cs typeface="Arial" panose="020B0604020202020204" pitchFamily="34" charset="0"/>
                      </a:endParaRPr>
                    </a:p>
                    <a:p>
                      <a:endParaRPr lang="en-IE" sz="1400" i="1" dirty="0">
                        <a:solidFill>
                          <a:srgbClr val="024B9C"/>
                        </a:solidFill>
                        <a:effectLst/>
                        <a:latin typeface="Calibri" panose="020F0502020204030204" pitchFamily="34" charset="0"/>
                        <a:ea typeface="Calibri" panose="020F0502020204030204" pitchFamily="34" charset="0"/>
                        <a:cs typeface="Arial" panose="020B0604020202020204" pitchFamily="34" charset="0"/>
                      </a:endParaRPr>
                    </a:p>
                  </a:txBody>
                  <a:tcPr marL="18415" marR="18415" marT="0" marB="0">
                    <a:noFill/>
                  </a:tcPr>
                </a:tc>
                <a:extLst>
                  <a:ext uri="{0D108BD9-81ED-4DB2-BD59-A6C34878D82A}">
                    <a16:rowId xmlns:a16="http://schemas.microsoft.com/office/drawing/2014/main" val="1210934287"/>
                  </a:ext>
                </a:extLst>
              </a:tr>
            </a:tbl>
          </a:graphicData>
        </a:graphic>
      </p:graphicFrame>
      <p:pic>
        <p:nvPicPr>
          <p:cNvPr id="4102" name="Picture 5">
            <a:extLst>
              <a:ext uri="{FF2B5EF4-FFF2-40B4-BE49-F238E27FC236}">
                <a16:creationId xmlns:a16="http://schemas.microsoft.com/office/drawing/2014/main" id="{0ABB824B-FEA3-41FA-5274-977FFFC4B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50" y="2308845"/>
            <a:ext cx="5271272" cy="352359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7">
            <a:extLst>
              <a:ext uri="{FF2B5EF4-FFF2-40B4-BE49-F238E27FC236}">
                <a16:creationId xmlns:a16="http://schemas.microsoft.com/office/drawing/2014/main" id="{FBE66345-4830-2438-20DC-1C485B5C5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722" y="2308845"/>
            <a:ext cx="5273829" cy="352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42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C3AC4-CC6A-5F70-85BE-F574B2220EF5}"/>
              </a:ext>
            </a:extLst>
          </p:cNvPr>
          <p:cNvSpPr>
            <a:spLocks noGrp="1"/>
          </p:cNvSpPr>
          <p:nvPr>
            <p:ph type="title"/>
          </p:nvPr>
        </p:nvSpPr>
        <p:spPr>
          <a:xfrm>
            <a:off x="6718380" y="441296"/>
            <a:ext cx="4690667" cy="782357"/>
          </a:xfrm>
        </p:spPr>
        <p:txBody>
          <a:bodyPr/>
          <a:lstStyle/>
          <a:p>
            <a:r>
              <a:rPr lang="fr-BE" sz="2800" dirty="0"/>
              <a:t>But a </a:t>
            </a:r>
            <a:r>
              <a:rPr lang="fr-BE" sz="2800" dirty="0" err="1"/>
              <a:t>varied</a:t>
            </a:r>
            <a:r>
              <a:rPr lang="fr-BE" sz="2800" dirty="0"/>
              <a:t> </a:t>
            </a:r>
            <a:r>
              <a:rPr lang="fr-BE" sz="2800" dirty="0" err="1"/>
              <a:t>picture</a:t>
            </a:r>
            <a:r>
              <a:rPr lang="fr-BE" sz="2800" dirty="0"/>
              <a:t> of GDP per </a:t>
            </a:r>
            <a:r>
              <a:rPr lang="fr-BE" sz="2800" dirty="0" err="1"/>
              <a:t>head</a:t>
            </a:r>
            <a:r>
              <a:rPr lang="fr-BE" sz="2800" dirty="0"/>
              <a:t> </a:t>
            </a:r>
            <a:r>
              <a:rPr lang="fr-BE" sz="2800" dirty="0" err="1"/>
              <a:t>growth</a:t>
            </a:r>
            <a:r>
              <a:rPr lang="fr-BE" sz="2800" dirty="0"/>
              <a:t> 2001-2019</a:t>
            </a:r>
            <a:endParaRPr lang="en-IE" sz="2800" dirty="0"/>
          </a:p>
        </p:txBody>
      </p:sp>
      <p:pic>
        <p:nvPicPr>
          <p:cNvPr id="3" name="Picture 2">
            <a:extLst>
              <a:ext uri="{FF2B5EF4-FFF2-40B4-BE49-F238E27FC236}">
                <a16:creationId xmlns:a16="http://schemas.microsoft.com/office/drawing/2014/main" id="{9F6B4E28-E4FF-79B7-60CC-A2005A95F337}"/>
              </a:ext>
            </a:extLst>
          </p:cNvPr>
          <p:cNvPicPr>
            <a:picLocks noChangeAspect="1"/>
          </p:cNvPicPr>
          <p:nvPr/>
        </p:nvPicPr>
        <p:blipFill rotWithShape="1">
          <a:blip r:embed="rId2">
            <a:extLst>
              <a:ext uri="{28A0092B-C50C-407E-A947-70E740481C1C}">
                <a14:useLocalDpi xmlns:a14="http://schemas.microsoft.com/office/drawing/2010/main" val="0"/>
              </a:ext>
            </a:extLst>
          </a:blip>
          <a:srcRect b="23540"/>
          <a:stretch/>
        </p:blipFill>
        <p:spPr bwMode="auto">
          <a:xfrm>
            <a:off x="0" y="0"/>
            <a:ext cx="6430998" cy="685800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65BDE36C-D3DF-CC2B-A04B-406E2AB109C1}"/>
              </a:ext>
            </a:extLst>
          </p:cNvPr>
          <p:cNvPicPr>
            <a:picLocks noChangeAspect="1"/>
          </p:cNvPicPr>
          <p:nvPr/>
        </p:nvPicPr>
        <p:blipFill rotWithShape="1">
          <a:blip r:embed="rId2">
            <a:extLst>
              <a:ext uri="{28A0092B-C50C-407E-A947-70E740481C1C}">
                <a14:useLocalDpi xmlns:a14="http://schemas.microsoft.com/office/drawing/2010/main" val="0"/>
              </a:ext>
            </a:extLst>
          </a:blip>
          <a:srcRect t="76569" r="55450" b="4744"/>
          <a:stretch/>
        </p:blipFill>
        <p:spPr bwMode="auto">
          <a:xfrm>
            <a:off x="6718380" y="5513718"/>
            <a:ext cx="2240280" cy="1310640"/>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ECEAE371-80AA-B528-688A-8D31B179C07C}"/>
              </a:ext>
            </a:extLst>
          </p:cNvPr>
          <p:cNvSpPr txBox="1"/>
          <p:nvPr/>
        </p:nvSpPr>
        <p:spPr>
          <a:xfrm>
            <a:off x="6616860" y="1420290"/>
            <a:ext cx="4445441"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effectLst/>
                <a:ea typeface="Calibri" panose="020F0502020204030204" pitchFamily="34" charset="0"/>
              </a:rPr>
              <a:t>Over the last two decades, real GDP per head increased in the EU but growth showed wide variations across the Union. </a:t>
            </a:r>
          </a:p>
          <a:p>
            <a:pPr marL="285750" indent="-285750">
              <a:buFont typeface="Arial" panose="020B0604020202020204" pitchFamily="34" charset="0"/>
              <a:buChar char="•"/>
            </a:pPr>
            <a:r>
              <a:rPr lang="en-GB" sz="2000" dirty="0">
                <a:effectLst/>
                <a:ea typeface="Calibri" panose="020F0502020204030204" pitchFamily="34" charset="0"/>
              </a:rPr>
              <a:t>It was particularly high in the eastern European Member States and regions</a:t>
            </a:r>
          </a:p>
          <a:p>
            <a:pPr marL="285750" indent="-285750">
              <a:buFont typeface="Arial" panose="020B0604020202020204" pitchFamily="34" charset="0"/>
              <a:buChar char="•"/>
            </a:pPr>
            <a:r>
              <a:rPr lang="en-GB" sz="2000" dirty="0">
                <a:effectLst/>
                <a:ea typeface="Calibri" panose="020F0502020204030204" pitchFamily="34" charset="0"/>
              </a:rPr>
              <a:t>GDP per head fell in a number of regions in Southern Europe, notably in Greece and Italy. </a:t>
            </a:r>
          </a:p>
          <a:p>
            <a:pPr marL="285750" indent="-285750">
              <a:buFont typeface="Arial" panose="020B0604020202020204" pitchFamily="34" charset="0"/>
              <a:buChar char="•"/>
            </a:pPr>
            <a:r>
              <a:rPr lang="en-GB" sz="2000" dirty="0">
                <a:effectLst/>
                <a:ea typeface="Calibri" panose="020F0502020204030204" pitchFamily="34" charset="0"/>
              </a:rPr>
              <a:t>Growth was also relatively low in north of France, and parts of Spain and Portugal</a:t>
            </a:r>
            <a:endParaRPr lang="en-IE" sz="2000" dirty="0"/>
          </a:p>
        </p:txBody>
      </p:sp>
    </p:spTree>
    <p:extLst>
      <p:ext uri="{BB962C8B-B14F-4D97-AF65-F5344CB8AC3E}">
        <p14:creationId xmlns:p14="http://schemas.microsoft.com/office/powerpoint/2010/main" val="1486063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C822-0DFD-618D-6CFF-D9B1D8AEA112}"/>
              </a:ext>
            </a:extLst>
          </p:cNvPr>
          <p:cNvSpPr>
            <a:spLocks noGrp="1"/>
          </p:cNvSpPr>
          <p:nvPr>
            <p:ph type="title"/>
          </p:nvPr>
        </p:nvSpPr>
        <p:spPr>
          <a:xfrm>
            <a:off x="970720" y="193003"/>
            <a:ext cx="10515600" cy="782357"/>
          </a:xfrm>
        </p:spPr>
        <p:txBody>
          <a:bodyPr anchor="ctr"/>
          <a:lstStyle/>
          <a:p>
            <a:r>
              <a:rPr lang="fr-BE" sz="3200" dirty="0"/>
              <a:t>And </a:t>
            </a:r>
            <a:r>
              <a:rPr lang="fr-BE" sz="3200" dirty="0" err="1"/>
              <a:t>varied</a:t>
            </a:r>
            <a:r>
              <a:rPr lang="fr-BE" sz="3200" dirty="0"/>
              <a:t> </a:t>
            </a:r>
            <a:r>
              <a:rPr lang="fr-BE" sz="3200" dirty="0" err="1"/>
              <a:t>dynamics</a:t>
            </a:r>
            <a:r>
              <a:rPr lang="fr-BE" sz="3200" dirty="0"/>
              <a:t> </a:t>
            </a:r>
            <a:r>
              <a:rPr lang="fr-BE" sz="3200" dirty="0" err="1"/>
              <a:t>within</a:t>
            </a:r>
            <a:r>
              <a:rPr lang="fr-BE" sz="3200" dirty="0"/>
              <a:t> </a:t>
            </a:r>
            <a:r>
              <a:rPr lang="fr-BE" sz="3200" dirty="0" err="1"/>
              <a:t>Member</a:t>
            </a:r>
            <a:r>
              <a:rPr lang="fr-BE" sz="3200" dirty="0"/>
              <a:t> States</a:t>
            </a:r>
            <a:endParaRPr lang="en-IE" sz="3200" dirty="0"/>
          </a:p>
        </p:txBody>
      </p:sp>
      <p:graphicFrame>
        <p:nvGraphicFramePr>
          <p:cNvPr id="3" name="Table 2">
            <a:extLst>
              <a:ext uri="{FF2B5EF4-FFF2-40B4-BE49-F238E27FC236}">
                <a16:creationId xmlns:a16="http://schemas.microsoft.com/office/drawing/2014/main" id="{ED2AEEF0-8348-A781-9D86-FD85BBD0376F}"/>
              </a:ext>
            </a:extLst>
          </p:cNvPr>
          <p:cNvGraphicFramePr>
            <a:graphicFrameLocks noGrp="1"/>
          </p:cNvGraphicFramePr>
          <p:nvPr>
            <p:extLst>
              <p:ext uri="{D42A27DB-BD31-4B8C-83A1-F6EECF244321}">
                <p14:modId xmlns:p14="http://schemas.microsoft.com/office/powerpoint/2010/main" val="1803978193"/>
              </p:ext>
            </p:extLst>
          </p:nvPr>
        </p:nvGraphicFramePr>
        <p:xfrm>
          <a:off x="970720" y="6002699"/>
          <a:ext cx="6054919" cy="855302"/>
        </p:xfrm>
        <a:graphic>
          <a:graphicData uri="http://schemas.openxmlformats.org/drawingml/2006/table">
            <a:tbl>
              <a:tblPr firstRow="1" firstCol="1" bandRow="1">
                <a:tableStyleId>{5C22544A-7EE6-4342-B048-85BDC9FD1C3A}</a:tableStyleId>
              </a:tblPr>
              <a:tblGrid>
                <a:gridCol w="6054919">
                  <a:extLst>
                    <a:ext uri="{9D8B030D-6E8A-4147-A177-3AD203B41FA5}">
                      <a16:colId xmlns:a16="http://schemas.microsoft.com/office/drawing/2014/main" val="1479406785"/>
                    </a:ext>
                  </a:extLst>
                </a:gridCol>
              </a:tblGrid>
              <a:tr h="855302">
                <a:tc>
                  <a:txBody>
                    <a:bodyPr/>
                    <a:lstStyle/>
                    <a:p>
                      <a:r>
                        <a:rPr lang="en-US" sz="1400" dirty="0">
                          <a:solidFill>
                            <a:srgbClr val="024B9C"/>
                          </a:solidFill>
                          <a:effectLst/>
                        </a:rPr>
                        <a:t>Coefficient of variation within Member States, GDP per head (PPS), NUTS 2 regions, 2000 and 2021.</a:t>
                      </a:r>
                      <a:endParaRPr lang="en-IE" sz="1400" dirty="0">
                        <a:solidFill>
                          <a:srgbClr val="024B9C"/>
                        </a:solidFill>
                        <a:effectLst/>
                      </a:endParaRPr>
                    </a:p>
                    <a:p>
                      <a:r>
                        <a:rPr lang="en-GB" sz="1400" dirty="0">
                          <a:solidFill>
                            <a:srgbClr val="024B9C"/>
                          </a:solidFill>
                          <a:effectLst/>
                        </a:rPr>
                        <a:t>Source: EUROSTAT and DG REGIO calculations.</a:t>
                      </a:r>
                      <a:endParaRPr lang="en-IE" sz="1400" i="1" dirty="0">
                        <a:solidFill>
                          <a:srgbClr val="024B9C"/>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bg1"/>
                    </a:solidFill>
                  </a:tcPr>
                </a:tc>
                <a:extLst>
                  <a:ext uri="{0D108BD9-81ED-4DB2-BD59-A6C34878D82A}">
                    <a16:rowId xmlns:a16="http://schemas.microsoft.com/office/drawing/2014/main" val="1446028296"/>
                  </a:ext>
                </a:extLst>
              </a:tr>
            </a:tbl>
          </a:graphicData>
        </a:graphic>
      </p:graphicFrame>
      <p:pic>
        <p:nvPicPr>
          <p:cNvPr id="5121" name="Picture 30">
            <a:extLst>
              <a:ext uri="{FF2B5EF4-FFF2-40B4-BE49-F238E27FC236}">
                <a16:creationId xmlns:a16="http://schemas.microsoft.com/office/drawing/2014/main" id="{AB5F8A14-B3BD-9A9E-75C4-6327DDDFA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503" y="1265218"/>
            <a:ext cx="6054919" cy="46174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FEF967-F79C-BBFA-7315-3B8935512AF4}"/>
              </a:ext>
            </a:extLst>
          </p:cNvPr>
          <p:cNvSpPr txBox="1"/>
          <p:nvPr/>
        </p:nvSpPr>
        <p:spPr>
          <a:xfrm>
            <a:off x="7269480" y="1339733"/>
            <a:ext cx="4472247" cy="467820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dirty="0"/>
              <a:t>Regional disparities have decreased in Austria, Belgium, Germany, Finland and Portugal where growth in the less developed regions of the country was higher than in the more developed capital city regions.</a:t>
            </a:r>
          </a:p>
          <a:p>
            <a:pPr marL="285750" indent="-285750">
              <a:spcAft>
                <a:spcPts val="600"/>
              </a:spcAft>
              <a:buFont typeface="Arial" panose="020B0604020202020204" pitchFamily="34" charset="0"/>
              <a:buChar char="•"/>
            </a:pPr>
            <a:r>
              <a:rPr lang="en-US" sz="1600" dirty="0"/>
              <a:t>In Bulgaria or Romania, increases in disparities have been driven by the very high growth rates in the most developed regions (the capital city region). Their other regions, however, still experienced higher growth than the EU average albeit at a slower pace than the capital region,. </a:t>
            </a:r>
          </a:p>
          <a:p>
            <a:pPr marL="285750" indent="-285750">
              <a:spcAft>
                <a:spcPts val="600"/>
              </a:spcAft>
              <a:buFont typeface="Arial" panose="020B0604020202020204" pitchFamily="34" charset="0"/>
              <a:buChar char="•"/>
            </a:pPr>
            <a:r>
              <a:rPr lang="en-US" sz="1600" dirty="0"/>
              <a:t>In France or Greece, internal disparities increased because growth of GDP per head in the least developed and transition regions was particularly low – lower than in the most developed regions of the country but also lower than in the EU.</a:t>
            </a:r>
          </a:p>
        </p:txBody>
      </p:sp>
      <p:sp>
        <p:nvSpPr>
          <p:cNvPr id="8" name="Rectangle: Rounded Corners 7">
            <a:extLst>
              <a:ext uri="{FF2B5EF4-FFF2-40B4-BE49-F238E27FC236}">
                <a16:creationId xmlns:a16="http://schemas.microsoft.com/office/drawing/2014/main" id="{18360A5E-BD04-C85E-676F-EDBCD584A0E6}"/>
              </a:ext>
            </a:extLst>
          </p:cNvPr>
          <p:cNvSpPr/>
          <p:nvPr/>
        </p:nvSpPr>
        <p:spPr>
          <a:xfrm>
            <a:off x="5784272" y="3429000"/>
            <a:ext cx="311728" cy="810491"/>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98053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8F68DC-DBB7-4A35-90F3-CF009FC9A969}"/>
              </a:ext>
            </a:extLst>
          </p:cNvPr>
          <p:cNvSpPr>
            <a:spLocks noGrp="1"/>
          </p:cNvSpPr>
          <p:nvPr>
            <p:ph type="title"/>
          </p:nvPr>
        </p:nvSpPr>
        <p:spPr/>
        <p:txBody>
          <a:bodyPr anchor="ctr"/>
          <a:lstStyle/>
          <a:p>
            <a:r>
              <a:rPr lang="en-IE" sz="2800" dirty="0"/>
              <a:t>Annual real GDP per head growth 2011-2020 in Portugal</a:t>
            </a:r>
          </a:p>
        </p:txBody>
      </p:sp>
      <p:graphicFrame>
        <p:nvGraphicFramePr>
          <p:cNvPr id="8" name="Chart 7">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126640164"/>
              </p:ext>
            </p:extLst>
          </p:nvPr>
        </p:nvGraphicFramePr>
        <p:xfrm>
          <a:off x="724064" y="1383386"/>
          <a:ext cx="6985991" cy="399910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54">
            <a:extLst>
              <a:ext uri="{FF2B5EF4-FFF2-40B4-BE49-F238E27FC236}">
                <a16:creationId xmlns:a16="http://schemas.microsoft.com/office/drawing/2014/main" id="{00000000-0008-0000-0100-000002000000}"/>
              </a:ext>
            </a:extLst>
          </p:cNvPr>
          <p:cNvSpPr txBox="1">
            <a:spLocks noChangeArrowheads="1"/>
          </p:cNvSpPr>
          <p:nvPr/>
        </p:nvSpPr>
        <p:spPr bwMode="auto">
          <a:xfrm>
            <a:off x="16540162" y="9440863"/>
            <a:ext cx="115441" cy="180975"/>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a:lstStyle/>
          <a:p>
            <a:endParaRPr lang="en-IE"/>
          </a:p>
        </p:txBody>
      </p:sp>
      <p:sp>
        <p:nvSpPr>
          <p:cNvPr id="12" name="TextBox 11">
            <a:extLst>
              <a:ext uri="{FF2B5EF4-FFF2-40B4-BE49-F238E27FC236}">
                <a16:creationId xmlns:a16="http://schemas.microsoft.com/office/drawing/2014/main" id="{075F4E27-9A8B-7096-A1F1-7F213DB096D3}"/>
              </a:ext>
            </a:extLst>
          </p:cNvPr>
          <p:cNvSpPr txBox="1"/>
          <p:nvPr/>
        </p:nvSpPr>
        <p:spPr>
          <a:xfrm>
            <a:off x="970722" y="5474614"/>
            <a:ext cx="8189843" cy="1015663"/>
          </a:xfrm>
          <a:prstGeom prst="rect">
            <a:avLst/>
          </a:prstGeom>
          <a:noFill/>
        </p:spPr>
        <p:txBody>
          <a:bodyPr wrap="square" rtlCol="0">
            <a:spAutoFit/>
          </a:bodyPr>
          <a:lstStyle/>
          <a:p>
            <a:r>
              <a:rPr lang="en-IE" sz="1200" dirty="0"/>
              <a:t>Source: DG REGIO calculations based on JRC (ARDECO) and Eurostat data</a:t>
            </a:r>
          </a:p>
          <a:p>
            <a:r>
              <a:rPr lang="en-IE" sz="1200" dirty="0"/>
              <a:t>X axis: GDP (PPS) per head (EU27 = 100), 2010</a:t>
            </a:r>
          </a:p>
          <a:p>
            <a:r>
              <a:rPr lang="en-IE" sz="1200" dirty="0"/>
              <a:t>Y axis: Annual average growth of GDP per head in %, 2011-2020</a:t>
            </a:r>
          </a:p>
          <a:p>
            <a:r>
              <a:rPr lang="en-IE" sz="1200" dirty="0"/>
              <a:t>Annual real GDP per head growth 2011-2020</a:t>
            </a:r>
          </a:p>
          <a:p>
            <a:r>
              <a:rPr lang="en-IE" sz="1200" dirty="0"/>
              <a:t>Bubble size: population, 2020</a:t>
            </a:r>
          </a:p>
        </p:txBody>
      </p:sp>
      <p:sp>
        <p:nvSpPr>
          <p:cNvPr id="2" name="TextBox 1">
            <a:extLst>
              <a:ext uri="{FF2B5EF4-FFF2-40B4-BE49-F238E27FC236}">
                <a16:creationId xmlns:a16="http://schemas.microsoft.com/office/drawing/2014/main" id="{C73E349B-E574-8CE0-F0DA-A9D04195BA4C}"/>
              </a:ext>
            </a:extLst>
          </p:cNvPr>
          <p:cNvSpPr txBox="1"/>
          <p:nvPr/>
        </p:nvSpPr>
        <p:spPr>
          <a:xfrm>
            <a:off x="7938655" y="1610591"/>
            <a:ext cx="3875809" cy="42011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BE" dirty="0" err="1"/>
              <a:t>Portugal’s</a:t>
            </a:r>
            <a:r>
              <a:rPr lang="fr-BE" dirty="0"/>
              <a:t> national </a:t>
            </a:r>
            <a:r>
              <a:rPr lang="fr-BE" dirty="0" err="1"/>
              <a:t>growth</a:t>
            </a:r>
            <a:r>
              <a:rPr lang="fr-BE" dirty="0"/>
              <a:t> rate </a:t>
            </a:r>
            <a:r>
              <a:rPr lang="fr-BE" dirty="0" err="1"/>
              <a:t>is</a:t>
            </a:r>
            <a:r>
              <a:rPr lang="fr-BE" dirty="0"/>
              <a:t> </a:t>
            </a:r>
            <a:r>
              <a:rPr lang="fr-BE" dirty="0" err="1"/>
              <a:t>below</a:t>
            </a:r>
            <a:r>
              <a:rPr lang="fr-BE" dirty="0"/>
              <a:t> the EU </a:t>
            </a:r>
            <a:r>
              <a:rPr lang="fr-BE" dirty="0" err="1"/>
              <a:t>average</a:t>
            </a:r>
            <a:endParaRPr lang="fr-BE" dirty="0"/>
          </a:p>
          <a:p>
            <a:pPr marL="285750" indent="-285750">
              <a:spcAft>
                <a:spcPts val="600"/>
              </a:spcAft>
              <a:buFont typeface="Arial" panose="020B0604020202020204" pitchFamily="34" charset="0"/>
              <a:buChar char="•"/>
            </a:pPr>
            <a:r>
              <a:rPr lang="fr-BE" dirty="0" err="1"/>
              <a:t>Lisbon</a:t>
            </a:r>
            <a:r>
              <a:rPr lang="fr-BE" dirty="0"/>
              <a:t> has </a:t>
            </a:r>
            <a:r>
              <a:rPr lang="fr-BE" dirty="0" err="1"/>
              <a:t>contracted</a:t>
            </a:r>
            <a:r>
              <a:rPr lang="fr-BE" dirty="0"/>
              <a:t> </a:t>
            </a:r>
            <a:r>
              <a:rPr lang="fr-BE" dirty="0" err="1"/>
              <a:t>from</a:t>
            </a:r>
            <a:r>
              <a:rPr lang="fr-BE" dirty="0"/>
              <a:t> 121% of the EU </a:t>
            </a:r>
            <a:r>
              <a:rPr lang="fr-BE" dirty="0" err="1"/>
              <a:t>average</a:t>
            </a:r>
            <a:r>
              <a:rPr lang="fr-BE" dirty="0"/>
              <a:t> in 2006 to 96% in 2021.</a:t>
            </a:r>
          </a:p>
          <a:p>
            <a:pPr marL="285750" indent="-285750">
              <a:spcAft>
                <a:spcPts val="600"/>
              </a:spcAft>
              <a:buFont typeface="Arial" panose="020B0604020202020204" pitchFamily="34" charset="0"/>
              <a:buChar char="•"/>
            </a:pPr>
            <a:r>
              <a:rPr lang="fr-BE" dirty="0"/>
              <a:t>The </a:t>
            </a:r>
            <a:r>
              <a:rPr lang="fr-BE" dirty="0" err="1"/>
              <a:t>fastest</a:t>
            </a:r>
            <a:r>
              <a:rPr lang="fr-BE" dirty="0"/>
              <a:t> </a:t>
            </a:r>
            <a:r>
              <a:rPr lang="fr-BE" dirty="0" err="1"/>
              <a:t>growing</a:t>
            </a:r>
            <a:r>
              <a:rPr lang="fr-BE" dirty="0"/>
              <a:t> </a:t>
            </a:r>
            <a:r>
              <a:rPr lang="fr-BE" dirty="0" err="1"/>
              <a:t>regions</a:t>
            </a:r>
            <a:r>
              <a:rPr lang="fr-BE" dirty="0"/>
              <a:t> (North and Centre) are </a:t>
            </a:r>
            <a:r>
              <a:rPr lang="fr-BE" dirty="0" err="1"/>
              <a:t>growing</a:t>
            </a:r>
            <a:r>
              <a:rPr lang="fr-BE" dirty="0"/>
              <a:t> more </a:t>
            </a:r>
            <a:r>
              <a:rPr lang="fr-BE" dirty="0" err="1"/>
              <a:t>slowly</a:t>
            </a:r>
            <a:r>
              <a:rPr lang="fr-BE" dirty="0"/>
              <a:t> </a:t>
            </a:r>
            <a:r>
              <a:rPr lang="fr-BE" dirty="0" err="1"/>
              <a:t>than</a:t>
            </a:r>
            <a:r>
              <a:rPr lang="fr-BE" dirty="0"/>
              <a:t> </a:t>
            </a:r>
            <a:r>
              <a:rPr lang="fr-BE" dirty="0" err="1"/>
              <a:t>most</a:t>
            </a:r>
            <a:r>
              <a:rPr lang="fr-BE" dirty="0"/>
              <a:t> </a:t>
            </a:r>
            <a:r>
              <a:rPr lang="fr-BE" dirty="0" err="1"/>
              <a:t>regions</a:t>
            </a:r>
            <a:r>
              <a:rPr lang="fr-BE" dirty="0"/>
              <a:t> in central and </a:t>
            </a:r>
            <a:r>
              <a:rPr lang="fr-BE" dirty="0" err="1"/>
              <a:t>eastern</a:t>
            </a:r>
            <a:r>
              <a:rPr lang="fr-BE" dirty="0"/>
              <a:t> Europe</a:t>
            </a:r>
          </a:p>
          <a:p>
            <a:pPr marL="285750" indent="-285750">
              <a:spcAft>
                <a:spcPts val="600"/>
              </a:spcAft>
              <a:buFont typeface="Arial" panose="020B0604020202020204" pitchFamily="34" charset="0"/>
              <a:buChar char="•"/>
            </a:pPr>
            <a:r>
              <a:rPr lang="fr-BE" dirty="0"/>
              <a:t>Portugal </a:t>
            </a:r>
            <a:r>
              <a:rPr lang="fr-BE" dirty="0" err="1"/>
              <a:t>is</a:t>
            </a:r>
            <a:r>
              <a:rPr lang="fr-BE" dirty="0"/>
              <a:t> </a:t>
            </a:r>
            <a:r>
              <a:rPr lang="fr-BE" dirty="0" err="1"/>
              <a:t>therefore</a:t>
            </a:r>
            <a:r>
              <a:rPr lang="fr-BE" dirty="0"/>
              <a:t> </a:t>
            </a:r>
            <a:r>
              <a:rPr lang="fr-BE" dirty="0" err="1"/>
              <a:t>likely</a:t>
            </a:r>
            <a:r>
              <a:rPr lang="fr-BE" dirty="0"/>
              <a:t> to </a:t>
            </a:r>
            <a:r>
              <a:rPr lang="fr-BE" dirty="0" err="1"/>
              <a:t>be</a:t>
            </a:r>
            <a:r>
              <a:rPr lang="fr-BE" dirty="0"/>
              <a:t> </a:t>
            </a:r>
            <a:r>
              <a:rPr lang="fr-BE" dirty="0" err="1"/>
              <a:t>overtaken</a:t>
            </a:r>
            <a:r>
              <a:rPr lang="fr-BE" dirty="0"/>
              <a:t> by PL, HUN and </a:t>
            </a:r>
            <a:r>
              <a:rPr lang="fr-BE" dirty="0" err="1"/>
              <a:t>even</a:t>
            </a:r>
            <a:r>
              <a:rPr lang="fr-BE" dirty="0"/>
              <a:t> ROM in the </a:t>
            </a:r>
            <a:r>
              <a:rPr lang="fr-BE" dirty="0" err="1"/>
              <a:t>coming</a:t>
            </a:r>
            <a:r>
              <a:rPr lang="fr-BE" dirty="0"/>
              <a:t> </a:t>
            </a:r>
            <a:r>
              <a:rPr lang="fr-BE" dirty="0" err="1"/>
              <a:t>years</a:t>
            </a:r>
            <a:r>
              <a:rPr lang="fr-BE" dirty="0"/>
              <a:t>, if </a:t>
            </a:r>
            <a:r>
              <a:rPr lang="fr-BE" dirty="0" err="1"/>
              <a:t>concerted</a:t>
            </a:r>
            <a:r>
              <a:rPr lang="fr-BE" dirty="0"/>
              <a:t> </a:t>
            </a:r>
            <a:r>
              <a:rPr lang="fr-BE" dirty="0" err="1"/>
              <a:t>policy</a:t>
            </a:r>
            <a:r>
              <a:rPr lang="fr-BE" dirty="0"/>
              <a:t> action </a:t>
            </a:r>
            <a:r>
              <a:rPr lang="fr-BE" dirty="0" err="1"/>
              <a:t>is</a:t>
            </a:r>
            <a:r>
              <a:rPr lang="fr-BE" dirty="0"/>
              <a:t> not </a:t>
            </a:r>
            <a:r>
              <a:rPr lang="fr-BE" dirty="0" err="1"/>
              <a:t>taken</a:t>
            </a:r>
            <a:endParaRPr lang="en-IE" dirty="0"/>
          </a:p>
        </p:txBody>
      </p:sp>
    </p:spTree>
    <p:extLst>
      <p:ext uri="{BB962C8B-B14F-4D97-AF65-F5344CB8AC3E}">
        <p14:creationId xmlns:p14="http://schemas.microsoft.com/office/powerpoint/2010/main" val="3104454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00523" y="1497768"/>
            <a:ext cx="4851054" cy="3813091"/>
          </a:xfrm>
        </p:spPr>
        <p:txBody>
          <a:bodyPr/>
          <a:lstStyle/>
          <a:p>
            <a:r>
              <a:rPr lang="en-US" sz="1800" dirty="0"/>
              <a:t>A region is considered trapped if its growth has slowed down and is lower than EU and/or national growth 2001-2019. </a:t>
            </a:r>
          </a:p>
          <a:p>
            <a:r>
              <a:rPr lang="en-IE" sz="1800" dirty="0"/>
              <a:t>The non-</a:t>
            </a:r>
            <a:r>
              <a:rPr lang="en-IE" sz="1800" dirty="0" err="1"/>
              <a:t>convergers</a:t>
            </a:r>
            <a:r>
              <a:rPr lang="en-IE" sz="1800" dirty="0"/>
              <a:t> (mainly Southern Europe)</a:t>
            </a:r>
          </a:p>
          <a:p>
            <a:r>
              <a:rPr lang="en-IE" sz="1800" dirty="0"/>
              <a:t>The transition regions (mainly regions in more developed Member States)</a:t>
            </a:r>
          </a:p>
          <a:p>
            <a:r>
              <a:rPr lang="en-IE" sz="1800" dirty="0"/>
              <a:t>The middle income trap – (fast growing Central European Countries)</a:t>
            </a:r>
          </a:p>
          <a:p>
            <a:r>
              <a:rPr lang="en-IE" sz="1800" dirty="0"/>
              <a:t>Many exceptions (Puglia, Salonika, Crete, Southern Spain)</a:t>
            </a:r>
          </a:p>
          <a:p>
            <a:endParaRPr lang="en-GB" sz="1800" dirty="0"/>
          </a:p>
        </p:txBody>
      </p:sp>
      <p:sp>
        <p:nvSpPr>
          <p:cNvPr id="4" name="Title 3"/>
          <p:cNvSpPr>
            <a:spLocks noGrp="1"/>
          </p:cNvSpPr>
          <p:nvPr>
            <p:ph type="title"/>
          </p:nvPr>
        </p:nvSpPr>
        <p:spPr>
          <a:xfrm>
            <a:off x="900523" y="715411"/>
            <a:ext cx="4433382" cy="782357"/>
          </a:xfrm>
        </p:spPr>
        <p:txBody>
          <a:bodyPr/>
          <a:lstStyle/>
          <a:p>
            <a:r>
              <a:rPr lang="en-GB" sz="3200" dirty="0"/>
              <a:t>The role of development traps</a:t>
            </a:r>
            <a:br>
              <a:rPr lang="en-GB" sz="3200" dirty="0"/>
            </a:br>
            <a:endParaRPr lang="en-GB" sz="3200" dirty="0"/>
          </a:p>
        </p:txBody>
      </p:sp>
      <p:pic>
        <p:nvPicPr>
          <p:cNvPr id="10" name="Picture 9">
            <a:extLst>
              <a:ext uri="{FF2B5EF4-FFF2-40B4-BE49-F238E27FC236}">
                <a16:creationId xmlns:a16="http://schemas.microsoft.com/office/drawing/2014/main" id="{5B8B8728-5A75-6E1B-2918-81E98524723D}"/>
              </a:ext>
            </a:extLst>
          </p:cNvPr>
          <p:cNvPicPr>
            <a:picLocks noChangeAspect="1"/>
          </p:cNvPicPr>
          <p:nvPr/>
        </p:nvPicPr>
        <p:blipFill>
          <a:blip r:embed="rId3"/>
          <a:stretch>
            <a:fillRect/>
          </a:stretch>
        </p:blipFill>
        <p:spPr>
          <a:xfrm>
            <a:off x="453099" y="5543411"/>
            <a:ext cx="5096586" cy="1314633"/>
          </a:xfrm>
          <a:prstGeom prst="rect">
            <a:avLst/>
          </a:prstGeom>
        </p:spPr>
      </p:pic>
      <p:pic>
        <p:nvPicPr>
          <p:cNvPr id="16" name="Picture 15">
            <a:extLst>
              <a:ext uri="{FF2B5EF4-FFF2-40B4-BE49-F238E27FC236}">
                <a16:creationId xmlns:a16="http://schemas.microsoft.com/office/drawing/2014/main" id="{66E402D9-6AB3-A467-1A61-01EBB3A39C64}"/>
              </a:ext>
            </a:extLst>
          </p:cNvPr>
          <p:cNvPicPr>
            <a:picLocks noChangeAspect="1"/>
          </p:cNvPicPr>
          <p:nvPr/>
        </p:nvPicPr>
        <p:blipFill>
          <a:blip r:embed="rId4"/>
          <a:stretch>
            <a:fillRect/>
          </a:stretch>
        </p:blipFill>
        <p:spPr>
          <a:xfrm>
            <a:off x="5815585" y="0"/>
            <a:ext cx="6376416" cy="6851749"/>
          </a:xfrm>
          <a:prstGeom prst="rect">
            <a:avLst/>
          </a:prstGeom>
        </p:spPr>
      </p:pic>
    </p:spTree>
    <p:extLst>
      <p:ext uri="{BB962C8B-B14F-4D97-AF65-F5344CB8AC3E}">
        <p14:creationId xmlns:p14="http://schemas.microsoft.com/office/powerpoint/2010/main" val="79700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3719" y="183822"/>
            <a:ext cx="6217227" cy="782357"/>
          </a:xfrm>
        </p:spPr>
        <p:txBody>
          <a:bodyPr anchor="ctr"/>
          <a:lstStyle/>
          <a:p>
            <a:r>
              <a:rPr lang="en-IE" sz="2800" dirty="0">
                <a:solidFill>
                  <a:srgbClr val="024B9C"/>
                </a:solidFill>
                <a:latin typeface="Verdana" panose="020B0604030504040204" pitchFamily="34" charset="0"/>
                <a:ea typeface="Verdana" panose="020B0604030504040204" pitchFamily="34" charset="0"/>
              </a:rPr>
              <a:t>Competitiveness: RCI 2.0 – 2022</a:t>
            </a:r>
            <a:endParaRPr lang="en-GB" sz="2800" dirty="0">
              <a:solidFill>
                <a:srgbClr val="024B9C"/>
              </a:solidFill>
            </a:endParaRPr>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872167" cy="6791431"/>
          </a:xfrm>
        </p:spPr>
      </p:pic>
      <p:graphicFrame>
        <p:nvGraphicFramePr>
          <p:cNvPr id="7" name="Diagram 6">
            <a:extLst>
              <a:ext uri="{FF2B5EF4-FFF2-40B4-BE49-F238E27FC236}">
                <a16:creationId xmlns:a16="http://schemas.microsoft.com/office/drawing/2014/main" id="{E21FACBF-4398-4C98-1798-796A432A70D7}"/>
              </a:ext>
            </a:extLst>
          </p:cNvPr>
          <p:cNvGraphicFramePr/>
          <p:nvPr>
            <p:extLst>
              <p:ext uri="{D42A27DB-BD31-4B8C-83A1-F6EECF244321}">
                <p14:modId xmlns:p14="http://schemas.microsoft.com/office/powerpoint/2010/main" val="3938404698"/>
              </p:ext>
            </p:extLst>
          </p:nvPr>
        </p:nvGraphicFramePr>
        <p:xfrm>
          <a:off x="5503719" y="873437"/>
          <a:ext cx="5825837" cy="51111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9300449"/>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35F34874E26834885CE58FC991FF51F" ma:contentTypeVersion="15" ma:contentTypeDescription="Criar um novo documento." ma:contentTypeScope="" ma:versionID="36cbc93e1f58ebd6d866a0b5cd0c7545">
  <xsd:schema xmlns:xsd="http://www.w3.org/2001/XMLSchema" xmlns:xs="http://www.w3.org/2001/XMLSchema" xmlns:p="http://schemas.microsoft.com/office/2006/metadata/properties" xmlns:ns2="55a56a7f-139e-4d0b-82f5-06540710e0fd" xmlns:ns3="f0a467c2-bcca-4c7b-9c11-a87798237622" targetNamespace="http://schemas.microsoft.com/office/2006/metadata/properties" ma:root="true" ma:fieldsID="16e473b2e981476ca77bfbc7bef941b6" ns2:_="" ns3:_="">
    <xsd:import namespace="55a56a7f-139e-4d0b-82f5-06540710e0fd"/>
    <xsd:import namespace="f0a467c2-bcca-4c7b-9c11-a877982376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56a7f-139e-4d0b-82f5-06540710e0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Etiquetas de Imagem" ma:readOnly="false" ma:fieldId="{5cf76f15-5ced-4ddc-b409-7134ff3c332f}" ma:taxonomyMulti="true" ma:sspId="b238f34b-717f-463e-ba0f-b960e87852a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a467c2-bcca-4c7b-9c11-a8779823762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883a5b2-8b79-4f87-8546-b647abab8b2b}" ma:internalName="TaxCatchAll" ma:showField="CatchAllData" ma:web="f0a467c2-bcca-4c7b-9c11-a8779823762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talhes de 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BB171-39C7-47EF-AA2D-745953088D49}"/>
</file>

<file path=customXml/itemProps2.xml><?xml version="1.0" encoding="utf-8"?>
<ds:datastoreItem xmlns:ds="http://schemas.openxmlformats.org/officeDocument/2006/customXml" ds:itemID="{D8D5AAC2-254A-4C0B-8519-5484EB222D06}"/>
</file>

<file path=docProps/app.xml><?xml version="1.0" encoding="utf-8"?>
<Properties xmlns="http://schemas.openxmlformats.org/officeDocument/2006/extended-properties" xmlns:vt="http://schemas.openxmlformats.org/officeDocument/2006/docPropsVTypes">
  <Template>blank</Template>
  <TotalTime>8051</TotalTime>
  <Words>1763</Words>
  <Application>Microsoft Office PowerPoint</Application>
  <PresentationFormat>Grand écran</PresentationFormat>
  <Paragraphs>253</Paragraphs>
  <Slides>21</Slides>
  <Notes>7</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Office Theme</vt:lpstr>
      <vt:lpstr>Portugal’s Growth and Development:  A European Perspective </vt:lpstr>
      <vt:lpstr>Structure of presentation</vt:lpstr>
      <vt:lpstr>Evolution of regional disparities in the EU</vt:lpstr>
      <vt:lpstr>A process of upward relative convergence with growth in many regions</vt:lpstr>
      <vt:lpstr>But a varied picture of GDP per head growth 2001-2019</vt:lpstr>
      <vt:lpstr>And varied dynamics within Member States</vt:lpstr>
      <vt:lpstr>Annual real GDP per head growth 2011-2020 in Portugal</vt:lpstr>
      <vt:lpstr>The role of development traps </vt:lpstr>
      <vt:lpstr>Competitiveness: RCI 2.0 – 2022</vt:lpstr>
      <vt:lpstr>RCI 2.0: Portugal</vt:lpstr>
      <vt:lpstr>Demographic change</vt:lpstr>
      <vt:lpstr>Présentation PowerPoint</vt:lpstr>
      <vt:lpstr>Policy mix in 2021-27</vt:lpstr>
      <vt:lpstr>Conclusions</vt:lpstr>
      <vt:lpstr>Présentation PowerPoint</vt:lpstr>
      <vt:lpstr>Wide variations in GDP per head both between and within Member States</vt:lpstr>
      <vt:lpstr>Présentation PowerPoint</vt:lpstr>
      <vt:lpstr>Présentation PowerPoint</vt:lpstr>
      <vt:lpstr>RCI 2.0 – …but also large within country variation</vt:lpstr>
      <vt:lpstr>Productivity trends</vt:lpstr>
      <vt:lpstr>Innovation is concentrated in more developed Member States and capital regions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urban-rural divide in anti-EU vote</dc:title>
  <dc:creator>DE DOMINICIS Laura (REGIO)</dc:creator>
  <cp:lastModifiedBy>BERKOWITZ Peter (REGIO)</cp:lastModifiedBy>
  <cp:revision>103</cp:revision>
  <dcterms:created xsi:type="dcterms:W3CDTF">2020-10-28T10:37:03Z</dcterms:created>
  <dcterms:modified xsi:type="dcterms:W3CDTF">2023-04-17T11:52:23Z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2023-03-15T13:38:42Z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59f8258a-5ca2-4c40-a941-910047641f48</vt:lpwstr>
  </property>
  <property fmtid="{D5CDD505-2E9C-101B-9397-08002B2CF9AE}" pid="8" name="MSIP_Label_6bd9ddd1-4d20-43f6-abfa-fc3c07406f94_ContentBits">
    <vt:lpwstr>0</vt:lpwstr>
  </property>
</Properties>
</file>