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6"/>
    <p:sldMasterId id="2147483648" r:id="rId7"/>
  </p:sldMasterIdLst>
  <p:notesMasterIdLst>
    <p:notesMasterId r:id="rId24"/>
  </p:notesMasterIdLst>
  <p:sldIdLst>
    <p:sldId id="495" r:id="rId8"/>
    <p:sldId id="500" r:id="rId9"/>
    <p:sldId id="426" r:id="rId10"/>
    <p:sldId id="289" r:id="rId11"/>
    <p:sldId id="469" r:id="rId12"/>
    <p:sldId id="502" r:id="rId13"/>
    <p:sldId id="497" r:id="rId14"/>
    <p:sldId id="305" r:id="rId15"/>
    <p:sldId id="306" r:id="rId16"/>
    <p:sldId id="307" r:id="rId17"/>
    <p:sldId id="470" r:id="rId18"/>
    <p:sldId id="277" r:id="rId19"/>
    <p:sldId id="498" r:id="rId20"/>
    <p:sldId id="471" r:id="rId21"/>
    <p:sldId id="494" r:id="rId22"/>
    <p:sldId id="4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30AD27-3B92-2933-960E-393799D5FA5A}" name="LEMBCKE Alexander, CFE/EDS" initials="LAC" userId="S::Alexander.LEMBCKE@oecd.org::0c1a444f-f15c-4638-a198-c8147b4da286" providerId="AD"/>
  <p188:author id="{F987B552-6126-685E-52CF-F6068545E539}" name="MORENO MONROY Ana, CFE/RDG" initials="MMAC" userId="S::Ana.MORENOMONROY@oecd.org::92900229-6bbf-4556-8da5-58d3c2435fc1" providerId="AD"/>
  <p188:author id="{0B008F5E-B3EC-95E3-6CC2-E70647020F90}" name="ALLAIN-DUPRE Dorothee, CFE/RDG" initials="ADDC" userId="S::Dorothee.ALLAIN-DUPRE@oecd.org::d0f5c353-80dc-4e2b-838c-6474ed0441d7" providerId="AD"/>
  <p188:author id="{4F812081-5ED8-9EE3-8605-82BFC632535C}" name="OKSANEN Atte, CFE/RDG" initials="OAC" userId="S::Atte.OKSANEN@oecd.org::7aa491f3-3cd0-4ab3-9a23-53169752f9c0" providerId="AD"/>
  <p188:author id="{B3D8B0CF-884D-B69D-6FAC-B9EFA615EC33}" name="DANIELE Federica, CFE/EDS" initials="DFC" userId="S::Federica.DANIELE@oecd.org::b55db25a-7ab2-4b1e-adcb-9f64b36f4a1a" providerId="AD"/>
  <p188:author id="{E95E61FA-32EE-8E0D-09B5-46B54179AB06}" name="CLAVREUL Delphine, CFE/RDG" initials="CDC" userId="S::Delphine.CLAVREUL@oecd.org::2592756a-c7b8-4dbd-b5fb-4c73c00966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94C"/>
    <a:srgbClr val="B22600"/>
    <a:srgbClr val="693058"/>
    <a:srgbClr val="FF6848"/>
    <a:srgbClr val="FFC000"/>
    <a:srgbClr val="FFFFF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69215" autoAdjust="0"/>
  </p:normalViewPr>
  <p:slideViewPr>
    <p:cSldViewPr snapToGrid="0">
      <p:cViewPr varScale="1">
        <p:scale>
          <a:sx n="36" d="100"/>
          <a:sy n="36" d="100"/>
        </p:scale>
        <p:origin x="1258" y="19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24" Type="http://schemas.openxmlformats.org/officeDocument/2006/relationships/notesMaster" Target="notesMasters/notesMaster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27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CD16-76D0-46FB-98AF-923A38D9BD3B}" type="datetimeFigureOut">
              <a:rPr lang="en-US" smtClean="0"/>
              <a:t>18-Apr-2023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3968-1B7E-4AA2-B395-40936D7EC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6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GB" sz="11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B16DD-E4FC-4640-9F53-19283D2F4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7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endParaRPr lang="en-GB" b="1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4B8CD-E816-4C96-84F2-A85AE7163A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20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sz="1200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666F9-A8C5-5744-88EC-AFE1983978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5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lnSpc>
                <a:spcPct val="114999"/>
              </a:lnSpc>
              <a:spcAft>
                <a:spcPts val="1000"/>
              </a:spcAft>
              <a:buFont typeface="Symbol,Sans-Serif" panose="020B0604020202020204" pitchFamily="34" charset="0"/>
              <a:buChar char=""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5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539750" algn="l"/>
                <a:tab pos="756285" algn="l"/>
                <a:tab pos="972185" algn="l"/>
                <a:tab pos="457200" algn="l"/>
                <a:tab pos="539750" algn="l"/>
                <a:tab pos="756285" algn="l"/>
                <a:tab pos="972185" algn="l"/>
              </a:tabLst>
            </a:pPr>
            <a:endParaRPr lang="fr-FR" sz="10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3968-1B7E-4AA2-B395-40936D7ECF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</a:pPr>
            <a:endParaRPr lang="en-GB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B16DD-E4FC-4640-9F53-19283D2F4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4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B16DD-E4FC-4640-9F53-19283D2F4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84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B16DD-E4FC-4640-9F53-19283D2F4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9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B16DD-E4FC-4640-9F53-19283D2F4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0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36551" y="1658607"/>
            <a:ext cx="11518900" cy="4404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7157492" y="6411763"/>
            <a:ext cx="31496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>
                <a:solidFill>
                  <a:schemeClr val="tx1"/>
                </a:solidFill>
                <a:latin typeface="+mj-lt"/>
              </a:rPr>
              <a:t># </a:t>
            </a:r>
            <a:r>
              <a:rPr lang="en-US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270984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B31EA-10BA-CCA9-BD22-244F2453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DB48A9-5DBA-7C20-8165-E0800BD79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4010E0-F475-9F0B-5CBA-86509042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9E3F3E-4A90-7F50-1C15-9D5E213E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36EF5EC-E72B-D9E5-1B97-CC2327BF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738152D-BB84-0CC3-5F04-EA23B635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082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90FF5-0382-5D04-8056-029FD10A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0608981-7EEB-AFFE-DB5D-D6407247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CC73364-50F4-6AA8-B090-F5E240F1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1A8A192-7110-08D3-DBF5-8214C2C1F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49BB623-A816-1626-34BA-DB003DE0B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9CBAE40-3EB1-147C-CE8C-C5B63CAC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7A2F471-0B59-D981-D8BC-E3539E7B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BEC2349-031C-4BF5-E190-986E6573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13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1927-7BB3-8D22-BE90-D55D7878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621552B-8C28-68E4-AD5C-C1DFEBF1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6922A97-49B8-AF3C-2CDE-CBCACD20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899D5B6-2EDC-16CE-3C44-B416310A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13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1702FC-859C-A689-6EAA-68E9EC5F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CB70CA1-FEA3-6FAB-A46F-4BE4C391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2290686-C0A7-19AA-2805-C35305B5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4956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6218E-18EF-8FA2-C1FF-E3DDBEB0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6D0D744-49FA-C309-8735-9CE31FC6B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61EAC37-F76B-C682-9C89-E8E8F14B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1AB46AA-4BEB-1646-218D-4B12718E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31AC648-6E2F-7DEB-C626-B45736A6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7D8385C-C39B-1CFE-A6A1-8EABDE41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455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EF277-5A0A-71B6-E484-3EF9FD36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23E7D00-BA7D-6FCA-E37F-7AA49939A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22A10D1-79DA-DE11-B022-E8CBDBAB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B5368DB-58D9-0E77-E53F-4EE0D50D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7452691-12F8-D098-C1AB-1BAD3264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75A7FCE-50B8-A6C9-70EC-F1FFA23E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310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9CA56-A9A0-FF24-71BD-003FA843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CFB85CE-1B76-F761-BD81-5A6C9645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623875-E6D3-D2CB-DB79-E658106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50D7A8E-6ACF-EF83-1354-A3817744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7872AE-5E35-0EB2-70DD-47E9904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172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9E1CAC-0A0B-EF18-6D79-4123F2774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941EE1A-8FC3-9ADE-CF55-BF5ADB8D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D08B709-67D0-5DD1-5E08-57F48327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D035537-FC3C-7387-1DE7-EBB8C997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E2E3A98-737C-5141-7D11-12535747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27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e de titre"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000">
              <a:srgbClr val="7D274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2632567" cy="4241357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90" y="2616643"/>
            <a:ext cx="2632567" cy="42413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00" y="440534"/>
            <a:ext cx="691200" cy="1437697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00" y="6048000"/>
            <a:ext cx="1789176" cy="5943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72000" y="2140205"/>
            <a:ext cx="8400000" cy="1627796"/>
          </a:xfrm>
        </p:spPr>
        <p:txBody>
          <a:bodyPr anchor="b" anchorCtr="0">
            <a:spAutoFit/>
          </a:bodyPr>
          <a:lstStyle>
            <a:lvl1pPr>
              <a:lnSpc>
                <a:spcPts val="5867"/>
              </a:lnSpc>
              <a:defRPr sz="5733" b="0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2000" y="3840001"/>
            <a:ext cx="8400000" cy="4129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2533"/>
              </a:lnSpc>
              <a:spcBef>
                <a:spcPts val="0"/>
              </a:spcBef>
              <a:buNone/>
              <a:defRPr sz="22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Subtitle</a:t>
            </a:r>
            <a:endParaRPr lang="en-US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872000" y="5117093"/>
            <a:ext cx="6000000" cy="2448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600" kern="1200" baseline="0" smtClean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Centre for </a:t>
            </a:r>
            <a:r>
              <a:rPr lang="fr-FR" sz="1600" kern="1200" baseline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Entrepreneurship</a:t>
            </a: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600" kern="1200" baseline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SMEs</a:t>
            </a: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fr-FR" sz="1600" kern="1200" baseline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Regions</a:t>
            </a: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Cities (CFE)</a:t>
            </a:r>
            <a:r>
              <a:rPr lang="fr-FR"/>
              <a:t> </a:t>
            </a:r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1872000" y="4823612"/>
            <a:ext cx="6000000" cy="2448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FR" sz="1600" kern="1200" baseline="0" smtClean="0">
                <a:solidFill>
                  <a:schemeClr val="tx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Click to </a:t>
            </a:r>
            <a:r>
              <a:rPr lang="fr-FR" sz="1600" kern="1200" baseline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edit</a:t>
            </a: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the date </a:t>
            </a:r>
            <a:r>
              <a:rPr lang="fr-FR" sz="1600" kern="1200" baseline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here</a:t>
            </a:r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872001" y="5414851"/>
            <a:ext cx="3057444" cy="32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>
                <a:solidFill>
                  <a:schemeClr val="tx1"/>
                </a:solidFill>
                <a:latin typeface="+mj-lt"/>
              </a:rPr>
              <a:t>Edit # </a:t>
            </a:r>
            <a:r>
              <a:rPr lang="en-US"/>
              <a:t>Hashtag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81008" y="62820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aseline="0">
                <a:latin typeface="+mj-lt"/>
              </a:rPr>
              <a:t>     </a:t>
            </a:r>
            <a:r>
              <a:rPr lang="en-US" sz="1200">
                <a:latin typeface="+mj-lt"/>
              </a:rPr>
              <a:t>@</a:t>
            </a:r>
            <a:r>
              <a:rPr lang="en-US" sz="1200" err="1">
                <a:latin typeface="+mj-lt"/>
              </a:rPr>
              <a:t>OECD_local</a:t>
            </a:r>
            <a:r>
              <a:rPr lang="en-US" sz="1200">
                <a:latin typeface="+mj-lt"/>
              </a:rPr>
              <a:t>    </a:t>
            </a:r>
            <a:r>
              <a:rPr lang="en-GB" sz="12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       </a:t>
            </a:r>
            <a:r>
              <a:rPr lang="en-GB" sz="1200">
                <a:latin typeface="+mj-lt"/>
              </a:rPr>
              <a:t>www.linkedin.com/company/oecd-local</a:t>
            </a:r>
            <a:r>
              <a:rPr lang="en-GB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</a:t>
            </a:r>
            <a:r>
              <a:rPr lang="en-US" sz="1200" baseline="0">
                <a:latin typeface="+mj-lt"/>
                <a:cs typeface="Arial" panose="020B0604020202020204" pitchFamily="34" charset="0"/>
              </a:rPr>
              <a:t> </a:t>
            </a:r>
            <a:r>
              <a:rPr lang="en-US" sz="1200">
                <a:latin typeface="+mj-lt"/>
                <a:cs typeface="Arial" panose="020B0604020202020204" pitchFamily="34" charset="0"/>
              </a:rPr>
              <a:t>www.oecd.org/</a:t>
            </a:r>
            <a:r>
              <a:rPr lang="en-GB" sz="1200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1200">
                <a:latin typeface="+mj-lt"/>
                <a:cs typeface="Arial" panose="020B0604020202020204" pitchFamily="34" charset="0"/>
              </a:rPr>
              <a:t> </a:t>
            </a:r>
            <a:endParaRPr lang="en-US" sz="120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7" y="6381439"/>
            <a:ext cx="156497" cy="127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07" y="6243944"/>
            <a:ext cx="351440" cy="3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46" y="6354480"/>
            <a:ext cx="143617" cy="1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6894" y="0"/>
            <a:ext cx="1221889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1546414"/>
            <a:ext cx="12192000" cy="5311588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687" y="4223215"/>
            <a:ext cx="6862279" cy="22448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8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me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voluptad</a:t>
            </a:r>
            <a:r>
              <a:rPr lang="en-US"/>
              <a:t> at</a:t>
            </a:r>
          </a:p>
          <a:p>
            <a:pPr lvl="0"/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dolormentad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77000">
                <a:srgbClr val="7D274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7" y="5848351"/>
            <a:ext cx="1742083" cy="4278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0417" y="2133000"/>
            <a:ext cx="11270959" cy="1296000"/>
          </a:xfr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5333" b="1" dirty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Say </a:t>
            </a:r>
            <a:r>
              <a:rPr kumimoji="0" lang="fr-FR" sz="546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Thank</a:t>
            </a:r>
            <a:r>
              <a:rPr kumimoji="0" lang="fr-FR" sz="54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546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</a:t>
            </a:r>
            <a:r>
              <a:rPr kumimoji="0" lang="fr-FR" sz="54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! Or </a:t>
            </a:r>
            <a:r>
              <a:rPr kumimoji="0" lang="fr-FR" sz="546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edit</a:t>
            </a:r>
            <a:r>
              <a:rPr kumimoji="0" lang="fr-FR" sz="54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the </a:t>
            </a:r>
            <a:r>
              <a:rPr kumimoji="0" lang="fr-FR" sz="546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text</a:t>
            </a:r>
            <a:endParaRPr kumimoji="0" lang="fr-FR" sz="54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392" y="3697961"/>
            <a:ext cx="68613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37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3733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20532" y="3762522"/>
            <a:ext cx="10600843" cy="72813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0416" y="4642383"/>
            <a:ext cx="6096000" cy="954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7">
                <a:latin typeface="+mj-lt"/>
              </a:rPr>
              <a:t>Twitter:</a:t>
            </a:r>
            <a:r>
              <a:rPr lang="en-US" sz="1867" baseline="0">
                <a:latin typeface="+mj-lt"/>
              </a:rPr>
              <a:t> </a:t>
            </a:r>
            <a:r>
              <a:rPr lang="en-US" sz="1867">
                <a:latin typeface="+mj-lt"/>
              </a:rPr>
              <a:t>@</a:t>
            </a:r>
            <a:r>
              <a:rPr lang="en-US" sz="1867" err="1">
                <a:latin typeface="+mj-lt"/>
              </a:rPr>
              <a:t>OECD_local</a:t>
            </a:r>
            <a:endParaRPr lang="en-US" sz="1867">
              <a:latin typeface="+mj-lt"/>
            </a:endParaRPr>
          </a:p>
          <a:p>
            <a:r>
              <a:rPr lang="en-US" sz="1867">
                <a:latin typeface="+mj-lt"/>
                <a:cs typeface="Arial" panose="020B0604020202020204" pitchFamily="34" charset="0"/>
              </a:rPr>
              <a:t>LinkedIn: </a:t>
            </a:r>
            <a:r>
              <a:rPr lang="en-GB" sz="1867">
                <a:latin typeface="+mj-lt"/>
              </a:rPr>
              <a:t>www.linkedin.com/company/oecd-local</a:t>
            </a:r>
            <a:endParaRPr lang="en-US" sz="1867">
              <a:latin typeface="+mj-lt"/>
              <a:cs typeface="Arial" panose="020B0604020202020204" pitchFamily="34" charset="0"/>
            </a:endParaRPr>
          </a:p>
          <a:p>
            <a:r>
              <a:rPr lang="en-US" sz="1867">
                <a:latin typeface="+mj-lt"/>
                <a:cs typeface="Arial" panose="020B0604020202020204" pitchFamily="34" charset="0"/>
              </a:rPr>
              <a:t>Website: www.oecd.org/</a:t>
            </a:r>
            <a:r>
              <a:rPr lang="en-GB" sz="1867" err="1">
                <a:latin typeface="+mj-lt"/>
                <a:cs typeface="Arial" panose="020B0604020202020204" pitchFamily="34" charset="0"/>
              </a:rPr>
              <a:t>cfe</a:t>
            </a:r>
            <a:r>
              <a:rPr lang="en-GB" sz="1867">
                <a:latin typeface="+mj-lt"/>
                <a:cs typeface="Arial" panose="020B0604020202020204" pitchFamily="34" charset="0"/>
              </a:rPr>
              <a:t> </a:t>
            </a:r>
            <a:endParaRPr lang="en-US" sz="1867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257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01C9-E802-4F6F-B766-48B09B2DA2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90731" y="1771651"/>
            <a:ext cx="11564719" cy="4314971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2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C3567-9AB6-9345-A7A1-BC145D29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02B5B8-BCD8-AD46-9671-19B4BCCFF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33D9E-E421-2C47-BAF8-D976E6CAEC8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F861BDF-0CE6-3A43-9028-AA57901A76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9157" y="1698353"/>
            <a:ext cx="11485805" cy="43886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6294C-ADD7-D0E8-3D1B-7C3004C19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743A-E259-0915-713B-A726EBAC6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CCB9F57-4FFF-10F4-6EC4-E3AC6147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4BF76C-406F-868A-6EDA-953A732C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50C700-8245-58EC-D3F5-202B5BC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88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2B0C2-E3FE-5A44-BDDD-688AFCC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FFD631-5187-DC33-E726-78161DC46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CA35B-4038-E70B-C274-A8E94437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7BBD77-D49B-5C3C-6789-5B9A2EB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5E9C84-BC1A-F649-5BA2-E891FDA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780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06D09-E3EE-A629-82C1-ABB40FE0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F3F7B9C-D589-6440-A343-B5BE86061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F75556-B4BD-3EC0-6B4D-8B230695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4ACC9-4DB0-0681-8EA4-17404FEC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70AEFBB-7CF5-D6C9-55C9-6C58737A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0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0801"/>
            <a:ext cx="12192000" cy="5171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0000">
                <a:srgbClr val="7D274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5507064" cy="6340800"/>
          </a:xfrm>
          <a:prstGeom prst="rect">
            <a:avLst/>
          </a:prstGeom>
          <a:gradFill>
            <a:gsLst>
              <a:gs pos="100000">
                <a:srgbClr val="FFFFE7">
                  <a:alpha val="50000"/>
                </a:srgb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816" y="187200"/>
            <a:ext cx="10949184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Slide</a:t>
            </a:r>
            <a:r>
              <a:rPr lang="fr-FR"/>
              <a:t> </a:t>
            </a:r>
            <a:r>
              <a:rPr lang="fr-FR" err="1"/>
              <a:t>title</a:t>
            </a:r>
            <a:br>
              <a:rPr lang="fr-FR"/>
            </a:b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can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extended</a:t>
            </a:r>
            <a:r>
              <a:rPr lang="fr-FR"/>
              <a:t> to </a:t>
            </a:r>
            <a:r>
              <a:rPr lang="fr-FR" err="1"/>
              <a:t>two</a:t>
            </a:r>
            <a:r>
              <a:rPr lang="fr-FR"/>
              <a:t> </a:t>
            </a:r>
            <a:r>
              <a:rPr lang="fr-FR" err="1"/>
              <a:t>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963" y="6480203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600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336000" y="6472607"/>
            <a:ext cx="1056000" cy="244800"/>
          </a:xfrm>
          <a:prstGeom prst="rect">
            <a:avLst/>
          </a:prstGeom>
        </p:spPr>
        <p:txBody>
          <a:bodyPr vert="horz" wrap="none" lIns="121920" tIns="60960" rIns="0" bIns="6096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>
                <a:solidFill>
                  <a:schemeClr val="tx1"/>
                </a:solidFill>
                <a:latin typeface="+mj-lt"/>
              </a:rPr>
              <a:t>© OECD | </a:t>
            </a:r>
            <a:r>
              <a:rPr lang="de-DE" sz="1600" err="1">
                <a:solidFill>
                  <a:schemeClr val="tx1"/>
                </a:solidFill>
                <a:latin typeface="+mj-lt"/>
              </a:rPr>
              <a:t>Centre</a:t>
            </a:r>
            <a:r>
              <a:rPr lang="de-DE" sz="160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1600">
                <a:solidFill>
                  <a:schemeClr val="tx1"/>
                </a:solidFill>
                <a:latin typeface="+mj-lt"/>
              </a:rPr>
              <a:t> Entrepreneurship, SMEs,</a:t>
            </a:r>
            <a:r>
              <a:rPr lang="de-DE" sz="1600" baseline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600" baseline="0" err="1">
                <a:solidFill>
                  <a:schemeClr val="tx1"/>
                </a:solidFill>
                <a:latin typeface="+mj-lt"/>
              </a:rPr>
              <a:t>Regions</a:t>
            </a:r>
            <a:r>
              <a:rPr lang="de-DE" sz="1600" baseline="0">
                <a:solidFill>
                  <a:schemeClr val="tx1"/>
                </a:solidFill>
                <a:latin typeface="+mj-lt"/>
              </a:rPr>
              <a:t> and Cities</a:t>
            </a:r>
            <a:r>
              <a:rPr lang="de-DE" sz="1333" kern="1200" baseline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r>
              <a:rPr lang="fr-FR"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@</a:t>
            </a:r>
            <a:r>
              <a:rPr lang="fr-FR" sz="1600" kern="1200" baseline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OECD_Local</a:t>
            </a:r>
            <a:r>
              <a:rPr lang="de-DE" sz="1333" kern="1200" baseline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| </a:t>
            </a:r>
            <a:endParaRPr lang="fr-FR" sz="1600" kern="1200" baseline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109" y="199396"/>
            <a:ext cx="567708" cy="11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3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1219170" rtl="0" eaLnBrk="1" latinLnBrk="0" hangingPunct="1">
        <a:lnSpc>
          <a:spcPts val="4533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595959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3200" kern="1200">
          <a:solidFill>
            <a:srgbClr val="595959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595959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595959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4A87F44-248E-36AC-92EF-4A65577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45C5E57-4EA0-977B-AB47-B3F3CDE5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A7E6653-73FB-6408-4710-28AA09794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1D65-CE39-471A-A881-2F00CEF35CD6}" type="datetimeFigureOut">
              <a:rPr lang="pt-PT" smtClean="0"/>
              <a:t>18/04/2023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B6248F4-B277-9069-D745-6AA193FB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9EBB2C0-A1F8-C21A-9768-8D66CE035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9428-F997-40AE-B38D-5B3820CEA3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70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Dorothee.ALLAIN-DUPRE@oec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3A8235-A5BE-C01E-618D-E27B3B027224}"/>
              </a:ext>
            </a:extLst>
          </p:cNvPr>
          <p:cNvSpPr txBox="1"/>
          <p:nvPr/>
        </p:nvSpPr>
        <p:spPr>
          <a:xfrm>
            <a:off x="495385" y="2887161"/>
            <a:ext cx="813242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REGIONAL DEVELOPMENT CHALLENGES IN THE OECD AND PORTUGAL</a:t>
            </a:r>
            <a:endParaRPr lang="fr-FR" sz="3600" b="1" cap="all" dirty="0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9532BE-85CB-53DA-2DA2-83B57D01FA50}"/>
              </a:ext>
            </a:extLst>
          </p:cNvPr>
          <p:cNvSpPr txBox="1"/>
          <p:nvPr/>
        </p:nvSpPr>
        <p:spPr>
          <a:xfrm>
            <a:off x="650242" y="5339931"/>
            <a:ext cx="726964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  <a:latin typeface="Century Gothic"/>
              </a:rPr>
              <a:t>Dorothée</a:t>
            </a:r>
            <a:r>
              <a:rPr lang="en-GB" sz="1600" dirty="0">
                <a:solidFill>
                  <a:schemeClr val="bg1"/>
                </a:solidFill>
                <a:latin typeface="Century Gothic"/>
              </a:rPr>
              <a:t> Allain-Dupré</a:t>
            </a:r>
            <a:endParaRPr lang="en-US" sz="1600" dirty="0">
              <a:solidFill>
                <a:schemeClr val="bg1"/>
              </a:solidFill>
              <a:latin typeface="Century Gothic"/>
            </a:endParaRPr>
          </a:p>
          <a:p>
            <a:r>
              <a:rPr lang="en-GB" sz="1600" dirty="0">
                <a:solidFill>
                  <a:schemeClr val="bg1"/>
                </a:solidFill>
                <a:latin typeface="Century Gothic"/>
              </a:rPr>
              <a:t>Head of Division, Regional Development &amp; Multi-Level Governance OECD Centre for Entrepreneurship, SMEs, Regions and Cities</a:t>
            </a:r>
          </a:p>
        </p:txBody>
      </p:sp>
    </p:spTree>
    <p:extLst>
      <p:ext uri="{BB962C8B-B14F-4D97-AF65-F5344CB8AC3E}">
        <p14:creationId xmlns:p14="http://schemas.microsoft.com/office/powerpoint/2010/main" val="408611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5E8D5D-E3E9-4D11-85A2-2F70FC7C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43" y="447775"/>
            <a:ext cx="11313211" cy="648000"/>
          </a:xfrm>
        </p:spPr>
        <p:txBody>
          <a:bodyPr/>
          <a:lstStyle/>
          <a:p>
            <a:r>
              <a:rPr kumimoji="0" lang="en-GB" sz="3200" b="1" i="0" u="none" strike="noStrike" kern="1200" cap="none" spc="-10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Challenge #3: Lack of employment opportunities in </a:t>
            </a:r>
            <a:r>
              <a:rPr kumimoji="0" lang="en-GB" sz="3200" b="1" i="0" u="none" strike="noStrike" kern="1200" cap="none" spc="-100" normalizeH="0" baseline="0" noProof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inland Portugal</a:t>
            </a:r>
            <a:endParaRPr lang="en-US" sz="3200" spc="-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6A16A-3871-40BB-B816-F7965068F42F}"/>
              </a:ext>
            </a:extLst>
          </p:cNvPr>
          <p:cNvSpPr txBox="1"/>
          <p:nvPr/>
        </p:nvSpPr>
        <p:spPr>
          <a:xfrm>
            <a:off x="711467" y="5962985"/>
            <a:ext cx="6561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  <a:latin typeface="Arial Narrow" panose="020B0606020202030204" pitchFamily="34" charset="0"/>
              </a:rPr>
              <a:t>Source: </a:t>
            </a:r>
            <a:r>
              <a:rPr lang="en-US" sz="1200">
                <a:solidFill>
                  <a:schemeClr val="bg2"/>
                </a:solidFill>
                <a:latin typeface="Arial Narrow" panose="020B0606020202030204" pitchFamily="34" charset="0"/>
              </a:rPr>
              <a:t>OECD (forthcoming), 2023 Regional Outlook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FC54B1-9AA8-4477-AAD4-09257D90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697" y="7717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4F821-AEBF-490B-822C-9751C7BD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CFA37-BCA9-48BB-77C4-F77C95BD4597}"/>
              </a:ext>
            </a:extLst>
          </p:cNvPr>
          <p:cNvSpPr txBox="1"/>
          <p:nvPr/>
        </p:nvSpPr>
        <p:spPr>
          <a:xfrm>
            <a:off x="-14966" y="1918138"/>
            <a:ext cx="429602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The tertiary educated increasingly concentrate in cities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In Portugal, this may be mostly related to the </a:t>
            </a: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concentration of job opportunities in cities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Employment tends to be highly concentrated in most OECD countries and Portugal is no exception in this regard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defRPr/>
            </a:pP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6862D-A01F-7026-123C-84AEA66F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431238"/>
            <a:ext cx="7786255" cy="48988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2324A5B-76BD-C39E-71AF-4D2E3D169DEC}"/>
              </a:ext>
            </a:extLst>
          </p:cNvPr>
          <p:cNvSpPr/>
          <p:nvPr/>
        </p:nvSpPr>
        <p:spPr>
          <a:xfrm rot="5400000">
            <a:off x="9590993" y="3703357"/>
            <a:ext cx="2750025" cy="354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5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b">
            <a:noAutofit/>
          </a:bodyPr>
          <a:lstStyle/>
          <a:p>
            <a:endParaRPr lang="en-US" dirty="0">
              <a:latin typeface="Arial Narrow"/>
              <a:cs typeface="Arial"/>
            </a:endParaRPr>
          </a:p>
          <a:p>
            <a:r>
              <a:rPr lang="en-US" dirty="0">
                <a:latin typeface="Arial Narrow"/>
                <a:cs typeface="Arial"/>
              </a:rPr>
              <a:t>Policy options</a:t>
            </a:r>
          </a:p>
        </p:txBody>
      </p:sp>
      <p:pic>
        <p:nvPicPr>
          <p:cNvPr id="6" name="Picture Placeholder 5" descr="A group of people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241FD76B-C278-427E-8BDA-10229FC3BF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 b="7617"/>
          <a:stretch>
            <a:fillRect/>
          </a:stretch>
        </p:blipFill>
        <p:spPr>
          <a:xfrm>
            <a:off x="-4209" y="1296"/>
            <a:ext cx="12203056" cy="6857999"/>
          </a:xfrm>
        </p:spPr>
      </p:pic>
    </p:spTree>
    <p:extLst>
      <p:ext uri="{BB962C8B-B14F-4D97-AF65-F5344CB8AC3E}">
        <p14:creationId xmlns:p14="http://schemas.microsoft.com/office/powerpoint/2010/main" val="170999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5E8D5D-E3E9-4D11-85A2-2F70FC7C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47" y="239645"/>
            <a:ext cx="11079153" cy="755385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No “silver bullet” but five complementary policy levers</a:t>
            </a:r>
            <a:endParaRPr lang="en-US" sz="32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051F6A1-9438-B846-381F-364CD156D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99" y="893430"/>
            <a:ext cx="7124567" cy="55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82CA9796-9289-699A-33FD-74930D522272}"/>
              </a:ext>
            </a:extLst>
          </p:cNvPr>
          <p:cNvSpPr txBox="1"/>
          <p:nvPr/>
        </p:nvSpPr>
        <p:spPr>
          <a:xfrm>
            <a:off x="528884" y="1405572"/>
            <a:ext cx="8912828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Arial Narrow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Narrow"/>
                <a:cs typeface="Calibri"/>
              </a:rPr>
              <a:t>In Japan - a country facing similar demographic challenges to those of Portugal - the Small Stations initiative creates basic service hubs to help 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Calibri"/>
              </a:rPr>
              <a:t>sustain rural communities around small, multi-functional cores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cs typeface="Calibri"/>
              </a:rPr>
              <a:t>In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France, 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 network of over 1 000 Public Service Houses (</a:t>
            </a:r>
            <a:r>
              <a:rPr lang="en-GB" sz="24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Maisons</a:t>
            </a:r>
            <a:r>
              <a:rPr lang="en-GB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 de Service au Public</a:t>
            </a:r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) delivers public services in low density or isolated territories through one-stop-shops thus lowering fixed costs and staff needs for the different services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000000"/>
              </a:solidFill>
              <a:latin typeface="Arial Narrow"/>
              <a:cs typeface="Calibri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3CC70CAB-5DDC-608F-079A-40F729E1322C}"/>
              </a:ext>
            </a:extLst>
          </p:cNvPr>
          <p:cNvSpPr txBox="1">
            <a:spLocks/>
          </p:cNvSpPr>
          <p:nvPr/>
        </p:nvSpPr>
        <p:spPr>
          <a:xfrm>
            <a:off x="1182505" y="212651"/>
            <a:ext cx="10862098" cy="16192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br>
              <a:rPr lang="en-US" sz="3200" b="1" dirty="0">
                <a:solidFill>
                  <a:srgbClr val="505046"/>
                </a:solidFill>
                <a:latin typeface="Arial Narrow" panose="020B0606020202030204" pitchFamily="34" charset="0"/>
              </a:rPr>
            </a:br>
            <a:br>
              <a:rPr lang="en-US" sz="3200" dirty="0">
                <a:solidFill>
                  <a:schemeClr val="bg2"/>
                </a:solidFill>
                <a:latin typeface="Arial Narrow" panose="020B0606020202030204" pitchFamily="34" charset="0"/>
              </a:rPr>
            </a:br>
            <a:endParaRPr lang="en-US" sz="32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356DF35-F765-BA43-481B-4150A84519E9}"/>
              </a:ext>
            </a:extLst>
          </p:cNvPr>
          <p:cNvSpPr txBox="1">
            <a:spLocks/>
          </p:cNvSpPr>
          <p:nvPr/>
        </p:nvSpPr>
        <p:spPr>
          <a:xfrm>
            <a:off x="964019" y="206840"/>
            <a:ext cx="10862098" cy="12247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05046"/>
                </a:solidFill>
                <a:latin typeface="Arial Narrow" panose="020B0606020202030204" pitchFamily="34" charset="0"/>
              </a:rPr>
              <a:t>Example 1# Ensure equitable access to quality public services and infrastructure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5966B-AE5D-E0BE-4BD5-9ED338A5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798" y="2296007"/>
            <a:ext cx="1333319" cy="7245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21CFD-9FB1-70E5-BBE2-FF42A7C01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799" y="3837423"/>
            <a:ext cx="1333318" cy="72457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90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F077597E-9DBB-27E3-C649-741EA000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338" y="1387231"/>
            <a:ext cx="7227662" cy="50316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3DD704-17E4-292E-774C-91EFEF11B0BD}"/>
              </a:ext>
            </a:extLst>
          </p:cNvPr>
          <p:cNvSpPr/>
          <p:nvPr/>
        </p:nvSpPr>
        <p:spPr>
          <a:xfrm>
            <a:off x="4435437" y="5818705"/>
            <a:ext cx="6777042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1600" b="1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fr-FR" sz="1200" i="1">
                <a:solidFill>
                  <a:schemeClr val="tx1">
                    <a:lumMod val="50000"/>
                  </a:schemeClr>
                </a:solidFill>
                <a:latin typeface="Arial Narrow"/>
              </a:rPr>
              <a:t>Source: OECD </a:t>
            </a:r>
            <a:r>
              <a:rPr lang="en-US" sz="1200" i="1">
                <a:solidFill>
                  <a:schemeClr val="tx1">
                    <a:lumMod val="50000"/>
                  </a:schemeClr>
                </a:solidFill>
                <a:latin typeface="Arial Narrow"/>
              </a:rPr>
              <a:t>Regional Outlook (2021)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B89A226-BAB9-D467-9CCB-D89994844A25}"/>
              </a:ext>
            </a:extLst>
          </p:cNvPr>
          <p:cNvSpPr txBox="1"/>
          <p:nvPr/>
        </p:nvSpPr>
        <p:spPr>
          <a:xfrm>
            <a:off x="71550" y="1387231"/>
            <a:ext cx="4628338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2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The </a:t>
            </a:r>
            <a:r>
              <a:rPr lang="en-GB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green transition</a:t>
            </a:r>
            <a:r>
              <a:rPr lang="en-GB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 may bring new opportunities, especially for rural regions: </a:t>
            </a:r>
            <a:r>
              <a:rPr lang="en-GB" sz="2400" b="1" dirty="0">
                <a:solidFill>
                  <a:srgbClr val="B22600"/>
                </a:solidFill>
                <a:latin typeface="Arial Narrow" panose="020B0606020202030204" pitchFamily="34" charset="0"/>
              </a:rPr>
              <a:t>rural regions produce 2/3 of renewable energy </a:t>
            </a:r>
          </a:p>
          <a:p>
            <a:pPr marL="342900" indent="-342900">
              <a:buFont typeface="Arial"/>
              <a:buChar char="•"/>
            </a:pPr>
            <a:endParaRPr lang="en-GB" sz="2400" b="1" dirty="0">
              <a:solidFill>
                <a:srgbClr val="B226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Portugal : 29% of renewable energies in the total energy supply (compared to 12% in the OECD)</a:t>
            </a:r>
          </a:p>
          <a:p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New global environment - Opportunities for </a:t>
            </a: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reshoring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or </a:t>
            </a: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near-shoring 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2200" dirty="0">
              <a:solidFill>
                <a:schemeClr val="bg1"/>
              </a:solidFill>
              <a:latin typeface="Arial Narrow"/>
            </a:endParaRPr>
          </a:p>
          <a:p>
            <a:endParaRPr lang="en-US" sz="2400" b="1" dirty="0">
              <a:solidFill>
                <a:srgbClr val="505046"/>
              </a:solidFill>
              <a:latin typeface="Arial Narrow"/>
              <a:cs typeface="Calibri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ADF9F70-74A8-E832-183C-86886C24656C}"/>
              </a:ext>
            </a:extLst>
          </p:cNvPr>
          <p:cNvSpPr txBox="1">
            <a:spLocks/>
          </p:cNvSpPr>
          <p:nvPr/>
        </p:nvSpPr>
        <p:spPr>
          <a:xfrm>
            <a:off x="1006549" y="98641"/>
            <a:ext cx="10862098" cy="12247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05046"/>
                </a:solidFill>
                <a:latin typeface="Arial Narrow" panose="020B0606020202030204" pitchFamily="34" charset="0"/>
              </a:rPr>
              <a:t>Example 2# Boost new development opportunities in inner regions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119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92A74B-96DB-DFCE-B051-02253882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851" y="1616246"/>
            <a:ext cx="3347635" cy="4431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4E0583F-AB7F-1FFD-DB0C-0B2FE187CB1D}"/>
              </a:ext>
            </a:extLst>
          </p:cNvPr>
          <p:cNvSpPr txBox="1"/>
          <p:nvPr/>
        </p:nvSpPr>
        <p:spPr>
          <a:xfrm>
            <a:off x="684514" y="1600577"/>
            <a:ext cx="7274593" cy="39816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defRPr/>
            </a:pPr>
            <a:endParaRPr lang="en-US" sz="2400" b="1" dirty="0">
              <a:solidFill>
                <a:schemeClr val="accent3"/>
              </a:solidFill>
              <a:latin typeface="Arial Narrow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/>
              </a:rPr>
              <a:t>Boost the productivity </a:t>
            </a:r>
            <a:r>
              <a:rPr lang="en-US" sz="2400" b="1" dirty="0">
                <a:solidFill>
                  <a:schemeClr val="accent3"/>
                </a:solidFill>
                <a:latin typeface="Arial Narrow"/>
              </a:rPr>
              <a:t>of metropolitan regions</a:t>
            </a:r>
            <a:r>
              <a:rPr lang="en-US" sz="2400" dirty="0">
                <a:solidFill>
                  <a:srgbClr val="000000"/>
                </a:solidFill>
                <a:latin typeface="Arial Narrow"/>
              </a:rPr>
              <a:t>,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b="1" dirty="0">
                <a:solidFill>
                  <a:schemeClr val="accent3"/>
                </a:solidFill>
                <a:latin typeface="Arial Narrow"/>
              </a:rPr>
              <a:t>Multi-level Governance reforms: several ways forward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 Narrow"/>
              </a:rPr>
              <a:t>Enhancing intermunicipal co-operation 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 Narrow"/>
              </a:rPr>
              <a:t>Strengthening regions/metropolitan areas 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 Narrow"/>
              </a:rPr>
              <a:t>Not a zero-sum game &gt;&gt; Focus on the strategic and monitoring role of the central government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defRPr/>
            </a:pP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9365EB37-9A77-5529-4521-2FD9454CA965}"/>
              </a:ext>
            </a:extLst>
          </p:cNvPr>
          <p:cNvSpPr txBox="1">
            <a:spLocks/>
          </p:cNvSpPr>
          <p:nvPr/>
        </p:nvSpPr>
        <p:spPr>
          <a:xfrm>
            <a:off x="885258" y="74466"/>
            <a:ext cx="10862098" cy="12247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505046"/>
                </a:solidFill>
                <a:latin typeface="Arial Narrow" panose="020B0606020202030204" pitchFamily="34" charset="0"/>
              </a:rPr>
              <a:t>Example 3# Strengthen the regional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291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5E20DF7-204E-81C6-939C-312ABAB0A9D3}"/>
              </a:ext>
            </a:extLst>
          </p:cNvPr>
          <p:cNvSpPr txBox="1"/>
          <p:nvPr/>
        </p:nvSpPr>
        <p:spPr>
          <a:xfrm>
            <a:off x="838795" y="308632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Obrigada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B0AFC9-7068-829D-42C9-88932EDFEF6B}"/>
              </a:ext>
            </a:extLst>
          </p:cNvPr>
          <p:cNvSpPr txBox="1"/>
          <p:nvPr/>
        </p:nvSpPr>
        <p:spPr>
          <a:xfrm>
            <a:off x="838795" y="523583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Century Gothic" panose="020B0502020202020204" pitchFamily="34" charset="0"/>
              </a:rPr>
              <a:t>Contactos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32317D-313A-02EE-77EA-1A68FD4C8A16}"/>
              </a:ext>
            </a:extLst>
          </p:cNvPr>
          <p:cNvSpPr txBox="1"/>
          <p:nvPr/>
        </p:nvSpPr>
        <p:spPr>
          <a:xfrm>
            <a:off x="838795" y="5679019"/>
            <a:ext cx="71781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Dorothee.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ALLAIN-DUPRE</a:t>
            </a:r>
            <a:r>
              <a:rPr lang="en-US" b="1" dirty="0">
                <a:solidFill>
                  <a:schemeClr val="bg1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@oecd.org</a:t>
            </a:r>
            <a:r>
              <a:rPr lang="en-US" sz="2400" dirty="0">
                <a:solidFill>
                  <a:srgbClr val="FFFFFF"/>
                </a:solidFill>
                <a:latin typeface="Arial Narrow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6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56346-0788-48FD-970E-CA38F3CA8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687" y="4223215"/>
            <a:ext cx="7354815" cy="2244821"/>
          </a:xfrm>
        </p:spPr>
        <p:txBody>
          <a:bodyPr/>
          <a:lstStyle/>
          <a:p>
            <a:r>
              <a:rPr lang="en-GB" dirty="0"/>
              <a:t>Trends in regional inequalities in OECD countries </a:t>
            </a:r>
            <a:r>
              <a:rPr lang="en-GB" sz="1800" b="0" dirty="0"/>
              <a:t>(from forthcoming OECD Regional Outlook 2023)</a:t>
            </a:r>
            <a:endParaRPr lang="en-US" sz="1800" b="0" dirty="0"/>
          </a:p>
        </p:txBody>
      </p:sp>
      <p:pic>
        <p:nvPicPr>
          <p:cNvPr id="6" name="Picture Placeholder 6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F4730A0E-C295-A86A-2487-21E96C333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898"/>
          <a:stretch>
            <a:fillRect/>
          </a:stretch>
        </p:blipFill>
        <p:spPr>
          <a:xfrm>
            <a:off x="-15535" y="-39477"/>
            <a:ext cx="12207535" cy="693695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8894" h="6858000">
                <a:moveTo>
                  <a:pt x="26894" y="0"/>
                </a:moveTo>
                <a:lnTo>
                  <a:pt x="12218894" y="0"/>
                </a:lnTo>
                <a:lnTo>
                  <a:pt x="12218894" y="6858000"/>
                </a:lnTo>
                <a:lnTo>
                  <a:pt x="0" y="1613647"/>
                </a:lnTo>
                <a:cubicBezTo>
                  <a:pt x="4482" y="770965"/>
                  <a:pt x="22412" y="842682"/>
                  <a:pt x="2689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55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286" y="-54922"/>
            <a:ext cx="10949184" cy="1296000"/>
          </a:xfrm>
        </p:spPr>
        <p:txBody>
          <a:bodyPr/>
          <a:lstStyle/>
          <a:p>
            <a:r>
              <a:rPr lang="en-US" sz="2800" b="1" dirty="0">
                <a:solidFill>
                  <a:schemeClr val="bg2"/>
                </a:solidFill>
                <a:latin typeface="Arial Narrow"/>
                <a:cs typeface="Arial"/>
              </a:rPr>
              <a:t>Inequalities between OECD countries have declined but not within-countries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59295"/>
            <a:ext cx="3645055" cy="26756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Overall income convergence </a:t>
            </a: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between OECD countries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Income inequalities </a:t>
            </a:r>
            <a:r>
              <a:rPr lang="en-US" sz="2400" b="0" i="0" u="sng" dirty="0">
                <a:solidFill>
                  <a:srgbClr val="000000"/>
                </a:solidFill>
                <a:latin typeface="Arial Narrow" panose="020B0606020202030204" pitchFamily="34" charset="0"/>
              </a:rPr>
              <a:t>within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countries (TL3) </a:t>
            </a: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persist over time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b="1" dirty="0">
                <a:solidFill>
                  <a:srgbClr val="B22600"/>
                </a:solidFill>
                <a:latin typeface="Arial Narrow"/>
              </a:rPr>
              <a:t>"Dominant” regions pulling ahead</a:t>
            </a:r>
            <a:endParaRPr lang="en-US" sz="2400" b="1" dirty="0">
              <a:solidFill>
                <a:srgbClr val="505046"/>
              </a:solidFill>
              <a:latin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4955" y="1347404"/>
            <a:ext cx="848355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 Narrow"/>
                <a:ea typeface="+mn-lt"/>
                <a:cs typeface="+mn-lt"/>
              </a:rPr>
              <a:t>Theil Index of PPP-adjusted GDP per capita, 2000-2020</a:t>
            </a:r>
            <a:endParaRPr lang="en-US" sz="1600" b="1" dirty="0">
              <a:solidFill>
                <a:schemeClr val="accent6"/>
              </a:solidFill>
              <a:latin typeface="Arial Narrow"/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Arial Narrow"/>
              </a:rPr>
              <a:t>Source: OECD Cities and Regions at a Glance (2022)</a:t>
            </a:r>
            <a:endParaRPr lang="en-US" sz="1600" b="1" dirty="0">
              <a:solidFill>
                <a:schemeClr val="bg2"/>
              </a:solidFill>
              <a:latin typeface="Arial Narrow"/>
            </a:endParaRPr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648DD0FD-BAA7-E066-8342-1CA2E1B1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565" y="2083599"/>
            <a:ext cx="8344435" cy="34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7AE0-EAE0-4219-83E8-AF2EAF94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14" y="103546"/>
            <a:ext cx="11181567" cy="1210058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ial Narrow" panose="020B0606020202030204" pitchFamily="34" charset="0"/>
              </a:rPr>
              <a:t>Different paths across countries – but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</a:rPr>
              <a:t>70% of people </a:t>
            </a:r>
            <a:r>
              <a:rPr lang="en-GB" sz="3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living in OECD countries experience interregional divergence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BD86E-2F40-462B-A1FE-F82445AA5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A05BC7-5E5E-4F13-B501-7A39BCF7C9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453D0A-4333-4DFE-B251-0D5A0C820299}"/>
              </a:ext>
            </a:extLst>
          </p:cNvPr>
          <p:cNvSpPr txBox="1"/>
          <p:nvPr/>
        </p:nvSpPr>
        <p:spPr>
          <a:xfrm>
            <a:off x="6977477" y="1889391"/>
            <a:ext cx="5054193" cy="40780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GB" sz="2400" dirty="0">
                <a:solidFill>
                  <a:schemeClr val="bg2"/>
                </a:solidFill>
                <a:latin typeface="Arial Narrow"/>
              </a:rPr>
              <a:t>The </a:t>
            </a:r>
            <a:r>
              <a:rPr lang="en-GB" sz="2400" b="1" dirty="0">
                <a:solidFill>
                  <a:schemeClr val="accent3"/>
                </a:solidFill>
                <a:latin typeface="Arial Narrow"/>
              </a:rPr>
              <a:t>Great Financial Crisis </a:t>
            </a:r>
            <a:r>
              <a:rPr lang="en-GB" sz="2400" dirty="0">
                <a:solidFill>
                  <a:schemeClr val="bg2"/>
                </a:solidFill>
                <a:latin typeface="Arial Narrow"/>
              </a:rPr>
              <a:t>appears to have been a </a:t>
            </a:r>
            <a:r>
              <a:rPr lang="en-GB" sz="2400" b="1" dirty="0">
                <a:solidFill>
                  <a:schemeClr val="accent3"/>
                </a:solidFill>
                <a:latin typeface="Arial Narrow"/>
              </a:rPr>
              <a:t>turning point</a:t>
            </a:r>
            <a:r>
              <a:rPr lang="en-GB" sz="2400" dirty="0">
                <a:solidFill>
                  <a:schemeClr val="bg2"/>
                </a:solidFill>
                <a:latin typeface="Arial Narrow"/>
              </a:rPr>
              <a:t>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GB" sz="2400" dirty="0">
                <a:solidFill>
                  <a:schemeClr val="bg2"/>
                </a:solidFill>
                <a:latin typeface="Arial Narrow"/>
              </a:rPr>
              <a:t>A group of OECD countries, including countries like the </a:t>
            </a:r>
            <a:r>
              <a:rPr lang="en-GB" sz="2400" b="1" dirty="0">
                <a:solidFill>
                  <a:schemeClr val="accent3"/>
                </a:solidFill>
                <a:latin typeface="Arial Narrow"/>
              </a:rPr>
              <a:t>UK, France, Sweden, Denmark and the US</a:t>
            </a:r>
            <a:r>
              <a:rPr lang="en-GB" sz="2400" dirty="0">
                <a:solidFill>
                  <a:schemeClr val="bg2"/>
                </a:solidFill>
                <a:latin typeface="Arial Narrow"/>
              </a:rPr>
              <a:t> with per capita GDP above OECD levels, experienced a </a:t>
            </a:r>
            <a:r>
              <a:rPr lang="en-GB" sz="2400" b="1" dirty="0">
                <a:solidFill>
                  <a:schemeClr val="accent3"/>
                </a:solidFill>
                <a:latin typeface="Arial Narrow"/>
              </a:rPr>
              <a:t>sustained rise in regional inequality </a:t>
            </a:r>
            <a:r>
              <a:rPr lang="en-GB" sz="2400" dirty="0">
                <a:solidFill>
                  <a:schemeClr val="bg2"/>
                </a:solidFill>
                <a:latin typeface="Arial Narrow"/>
              </a:rPr>
              <a:t>since the mid-2000s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GB" sz="2400" dirty="0">
                <a:solidFill>
                  <a:schemeClr val="bg2"/>
                </a:solidFill>
                <a:latin typeface="Arial Narrow"/>
              </a:rPr>
              <a:t>Others </a:t>
            </a:r>
            <a:r>
              <a:rPr lang="en-GB" sz="2400" b="1" dirty="0">
                <a:solidFill>
                  <a:schemeClr val="accent3"/>
                </a:solidFill>
                <a:latin typeface="Arial Narrow"/>
              </a:rPr>
              <a:t>experienced a sustained decrease</a:t>
            </a:r>
            <a:r>
              <a:rPr lang="en-GB" sz="2200" dirty="0">
                <a:solidFill>
                  <a:schemeClr val="bg2"/>
                </a:solidFill>
                <a:latin typeface="Arial Narrow"/>
              </a:rPr>
              <a:t>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Tx/>
              <a:buFont typeface="Bahnschrift SemiBold SemiConden" panose="020B0502040204020203" pitchFamily="34" charset="0"/>
              <a:buChar char="&gt;"/>
              <a:tabLst/>
              <a:defRPr/>
            </a:pPr>
            <a:endParaRPr lang="en-US" sz="20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EEC67-58D5-40C6-A684-9EC03D48C892}"/>
              </a:ext>
            </a:extLst>
          </p:cNvPr>
          <p:cNvSpPr/>
          <p:nvPr/>
        </p:nvSpPr>
        <p:spPr>
          <a:xfrm>
            <a:off x="2739807" y="1425642"/>
            <a:ext cx="2062860" cy="47055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773AA5-0806-4D1E-9219-E46ACBEB4998}"/>
              </a:ext>
            </a:extLst>
          </p:cNvPr>
          <p:cNvSpPr/>
          <p:nvPr/>
        </p:nvSpPr>
        <p:spPr>
          <a:xfrm>
            <a:off x="4863182" y="1425642"/>
            <a:ext cx="1917181" cy="4681105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227B5E-FA73-4B36-9324-E40AD9816A79}"/>
              </a:ext>
            </a:extLst>
          </p:cNvPr>
          <p:cNvCxnSpPr/>
          <p:nvPr/>
        </p:nvCxnSpPr>
        <p:spPr>
          <a:xfrm>
            <a:off x="4862191" y="1549533"/>
            <a:ext cx="0" cy="4658627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1518F3E-029A-444A-9733-29BA2FD756FD}"/>
              </a:ext>
            </a:extLst>
          </p:cNvPr>
          <p:cNvCxnSpPr/>
          <p:nvPr/>
        </p:nvCxnSpPr>
        <p:spPr>
          <a:xfrm>
            <a:off x="2746024" y="1549532"/>
            <a:ext cx="0" cy="4658627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03B7F6-54C3-4F56-8DFE-D9EF2F228216}"/>
              </a:ext>
            </a:extLst>
          </p:cNvPr>
          <p:cNvCxnSpPr>
            <a:cxnSpLocks/>
          </p:cNvCxnSpPr>
          <p:nvPr/>
        </p:nvCxnSpPr>
        <p:spPr>
          <a:xfrm flipH="1">
            <a:off x="98670" y="3276932"/>
            <a:ext cx="6681693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91D4090-1DF5-49B3-8D0F-4CC9007EB008}"/>
              </a:ext>
            </a:extLst>
          </p:cNvPr>
          <p:cNvCxnSpPr>
            <a:cxnSpLocks/>
          </p:cNvCxnSpPr>
          <p:nvPr/>
        </p:nvCxnSpPr>
        <p:spPr>
          <a:xfrm flipH="1">
            <a:off x="98670" y="4786490"/>
            <a:ext cx="6681693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B22F5CE-B544-459E-868E-B232674A806F}"/>
              </a:ext>
            </a:extLst>
          </p:cNvPr>
          <p:cNvSpPr txBox="1"/>
          <p:nvPr/>
        </p:nvSpPr>
        <p:spPr>
          <a:xfrm>
            <a:off x="2807152" y="1416478"/>
            <a:ext cx="201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4"/>
                </a:solidFill>
                <a:latin typeface="Arial Narrow" panose="020B0606020202030204" pitchFamily="34" charset="0"/>
              </a:rPr>
              <a:t>Decreasing/stable regional income inequalities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95C9D52-696B-477A-B657-031436A092A4}"/>
              </a:ext>
            </a:extLst>
          </p:cNvPr>
          <p:cNvSpPr txBox="1"/>
          <p:nvPr/>
        </p:nvSpPr>
        <p:spPr>
          <a:xfrm>
            <a:off x="4960581" y="1433256"/>
            <a:ext cx="174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accent6"/>
                </a:solidFill>
                <a:latin typeface="Arial Narrow" panose="020B0606020202030204" pitchFamily="34" charset="0"/>
              </a:rPr>
              <a:t>Increasing regional income inequalities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E46D20A-F5DB-440C-95C8-6DDF4D7A426B}"/>
              </a:ext>
            </a:extLst>
          </p:cNvPr>
          <p:cNvCxnSpPr>
            <a:cxnSpLocks/>
          </p:cNvCxnSpPr>
          <p:nvPr/>
        </p:nvCxnSpPr>
        <p:spPr>
          <a:xfrm flipV="1">
            <a:off x="1511648" y="5184635"/>
            <a:ext cx="0" cy="83306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24328C7-D34C-4276-AAA3-3E4B75200915}"/>
              </a:ext>
            </a:extLst>
          </p:cNvPr>
          <p:cNvCxnSpPr>
            <a:cxnSpLocks/>
          </p:cNvCxnSpPr>
          <p:nvPr/>
        </p:nvCxnSpPr>
        <p:spPr>
          <a:xfrm>
            <a:off x="1511648" y="6017696"/>
            <a:ext cx="1084877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71619F9-B4C1-47EE-BD06-4F36EA744392}"/>
              </a:ext>
            </a:extLst>
          </p:cNvPr>
          <p:cNvSpPr/>
          <p:nvPr/>
        </p:nvSpPr>
        <p:spPr>
          <a:xfrm>
            <a:off x="1511648" y="5527554"/>
            <a:ext cx="938452" cy="350162"/>
          </a:xfrm>
          <a:custGeom>
            <a:avLst/>
            <a:gdLst>
              <a:gd name="connsiteX0" fmla="*/ 0 w 1499190"/>
              <a:gd name="connsiteY0" fmla="*/ 512029 h 553436"/>
              <a:gd name="connsiteX1" fmla="*/ 170120 w 1499190"/>
              <a:gd name="connsiteY1" fmla="*/ 278113 h 553436"/>
              <a:gd name="connsiteX2" fmla="*/ 244548 w 1499190"/>
              <a:gd name="connsiteY2" fmla="*/ 320643 h 553436"/>
              <a:gd name="connsiteX3" fmla="*/ 457200 w 1499190"/>
              <a:gd name="connsiteY3" fmla="*/ 1666 h 553436"/>
              <a:gd name="connsiteX4" fmla="*/ 584790 w 1499190"/>
              <a:gd name="connsiteY4" fmla="*/ 480131 h 553436"/>
              <a:gd name="connsiteX5" fmla="*/ 723013 w 1499190"/>
              <a:gd name="connsiteY5" fmla="*/ 373806 h 553436"/>
              <a:gd name="connsiteX6" fmla="*/ 829339 w 1499190"/>
              <a:gd name="connsiteY6" fmla="*/ 480131 h 553436"/>
              <a:gd name="connsiteX7" fmla="*/ 935665 w 1499190"/>
              <a:gd name="connsiteY7" fmla="*/ 405703 h 553436"/>
              <a:gd name="connsiteX8" fmla="*/ 1041990 w 1499190"/>
              <a:gd name="connsiteY8" fmla="*/ 395071 h 553436"/>
              <a:gd name="connsiteX9" fmla="*/ 1275907 w 1499190"/>
              <a:gd name="connsiteY9" fmla="*/ 426969 h 553436"/>
              <a:gd name="connsiteX10" fmla="*/ 1392865 w 1499190"/>
              <a:gd name="connsiteY10" fmla="*/ 320643 h 553436"/>
              <a:gd name="connsiteX11" fmla="*/ 1435395 w 1499190"/>
              <a:gd name="connsiteY11" fmla="*/ 288745 h 553436"/>
              <a:gd name="connsiteX12" fmla="*/ 1488558 w 1499190"/>
              <a:gd name="connsiteY12" fmla="*/ 522662 h 553436"/>
              <a:gd name="connsiteX13" fmla="*/ 1499190 w 1499190"/>
              <a:gd name="connsiteY13" fmla="*/ 543927 h 55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9190" h="553436">
                <a:moveTo>
                  <a:pt x="0" y="512029"/>
                </a:moveTo>
                <a:cubicBezTo>
                  <a:pt x="64681" y="411020"/>
                  <a:pt x="129362" y="310011"/>
                  <a:pt x="170120" y="278113"/>
                </a:cubicBezTo>
                <a:cubicBezTo>
                  <a:pt x="210878" y="246215"/>
                  <a:pt x="196701" y="366718"/>
                  <a:pt x="244548" y="320643"/>
                </a:cubicBezTo>
                <a:cubicBezTo>
                  <a:pt x="292395" y="274568"/>
                  <a:pt x="400493" y="-24915"/>
                  <a:pt x="457200" y="1666"/>
                </a:cubicBezTo>
                <a:cubicBezTo>
                  <a:pt x="513907" y="28247"/>
                  <a:pt x="540488" y="418108"/>
                  <a:pt x="584790" y="480131"/>
                </a:cubicBezTo>
                <a:cubicBezTo>
                  <a:pt x="629092" y="542154"/>
                  <a:pt x="682255" y="373806"/>
                  <a:pt x="723013" y="373806"/>
                </a:cubicBezTo>
                <a:cubicBezTo>
                  <a:pt x="763771" y="373806"/>
                  <a:pt x="793897" y="474815"/>
                  <a:pt x="829339" y="480131"/>
                </a:cubicBezTo>
                <a:cubicBezTo>
                  <a:pt x="864781" y="485447"/>
                  <a:pt x="900223" y="419880"/>
                  <a:pt x="935665" y="405703"/>
                </a:cubicBezTo>
                <a:cubicBezTo>
                  <a:pt x="971107" y="391526"/>
                  <a:pt x="985283" y="391527"/>
                  <a:pt x="1041990" y="395071"/>
                </a:cubicBezTo>
                <a:cubicBezTo>
                  <a:pt x="1098697" y="398615"/>
                  <a:pt x="1217428" y="439374"/>
                  <a:pt x="1275907" y="426969"/>
                </a:cubicBezTo>
                <a:cubicBezTo>
                  <a:pt x="1334386" y="414564"/>
                  <a:pt x="1366284" y="343680"/>
                  <a:pt x="1392865" y="320643"/>
                </a:cubicBezTo>
                <a:cubicBezTo>
                  <a:pt x="1419446" y="297606"/>
                  <a:pt x="1419446" y="255075"/>
                  <a:pt x="1435395" y="288745"/>
                </a:cubicBezTo>
                <a:cubicBezTo>
                  <a:pt x="1451344" y="322415"/>
                  <a:pt x="1477926" y="480132"/>
                  <a:pt x="1488558" y="522662"/>
                </a:cubicBezTo>
                <a:cubicBezTo>
                  <a:pt x="1499191" y="565192"/>
                  <a:pt x="1499190" y="554559"/>
                  <a:pt x="1499190" y="543927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CFD919-3867-4638-AAED-3733E136E526}"/>
              </a:ext>
            </a:extLst>
          </p:cNvPr>
          <p:cNvGrpSpPr/>
          <p:nvPr/>
        </p:nvGrpSpPr>
        <p:grpSpPr>
          <a:xfrm>
            <a:off x="1513584" y="3686744"/>
            <a:ext cx="1082941" cy="965753"/>
            <a:chOff x="5030733" y="1654276"/>
            <a:chExt cx="912865" cy="965753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3341D75-3A0D-4F80-842E-C46F53D19EC0}"/>
                </a:ext>
              </a:extLst>
            </p:cNvPr>
            <p:cNvSpPr/>
            <p:nvPr/>
          </p:nvSpPr>
          <p:spPr>
            <a:xfrm>
              <a:off x="5079269" y="1739287"/>
              <a:ext cx="778456" cy="596432"/>
            </a:xfrm>
            <a:custGeom>
              <a:avLst/>
              <a:gdLst>
                <a:gd name="connsiteX0" fmla="*/ 0 w 1477925"/>
                <a:gd name="connsiteY0" fmla="*/ 778128 h 778128"/>
                <a:gd name="connsiteX1" fmla="*/ 244549 w 1477925"/>
                <a:gd name="connsiteY1" fmla="*/ 565477 h 778128"/>
                <a:gd name="connsiteX2" fmla="*/ 350874 w 1477925"/>
                <a:gd name="connsiteY2" fmla="*/ 608008 h 778128"/>
                <a:gd name="connsiteX3" fmla="*/ 648586 w 1477925"/>
                <a:gd name="connsiteY3" fmla="*/ 437887 h 778128"/>
                <a:gd name="connsiteX4" fmla="*/ 765544 w 1477925"/>
                <a:gd name="connsiteY4" fmla="*/ 608008 h 778128"/>
                <a:gd name="connsiteX5" fmla="*/ 1052623 w 1477925"/>
                <a:gd name="connsiteY5" fmla="*/ 161440 h 778128"/>
                <a:gd name="connsiteX6" fmla="*/ 1169581 w 1477925"/>
                <a:gd name="connsiteY6" fmla="*/ 193338 h 778128"/>
                <a:gd name="connsiteX7" fmla="*/ 1403497 w 1477925"/>
                <a:gd name="connsiteY7" fmla="*/ 1952 h 778128"/>
                <a:gd name="connsiteX8" fmla="*/ 1477925 w 1477925"/>
                <a:gd name="connsiteY8" fmla="*/ 331561 h 77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925" h="778128">
                  <a:moveTo>
                    <a:pt x="0" y="778128"/>
                  </a:moveTo>
                  <a:cubicBezTo>
                    <a:pt x="93035" y="685979"/>
                    <a:pt x="186070" y="593830"/>
                    <a:pt x="244549" y="565477"/>
                  </a:cubicBezTo>
                  <a:cubicBezTo>
                    <a:pt x="303028" y="537124"/>
                    <a:pt x="283535" y="629273"/>
                    <a:pt x="350874" y="608008"/>
                  </a:cubicBezTo>
                  <a:cubicBezTo>
                    <a:pt x="418214" y="586743"/>
                    <a:pt x="579474" y="437887"/>
                    <a:pt x="648586" y="437887"/>
                  </a:cubicBezTo>
                  <a:cubicBezTo>
                    <a:pt x="717698" y="437887"/>
                    <a:pt x="698204" y="654083"/>
                    <a:pt x="765544" y="608008"/>
                  </a:cubicBezTo>
                  <a:cubicBezTo>
                    <a:pt x="832884" y="561933"/>
                    <a:pt x="985284" y="230552"/>
                    <a:pt x="1052623" y="161440"/>
                  </a:cubicBezTo>
                  <a:cubicBezTo>
                    <a:pt x="1119963" y="92328"/>
                    <a:pt x="1111102" y="219919"/>
                    <a:pt x="1169581" y="193338"/>
                  </a:cubicBezTo>
                  <a:cubicBezTo>
                    <a:pt x="1228060" y="166757"/>
                    <a:pt x="1352106" y="-21085"/>
                    <a:pt x="1403497" y="1952"/>
                  </a:cubicBezTo>
                  <a:cubicBezTo>
                    <a:pt x="1454888" y="24989"/>
                    <a:pt x="1466406" y="178275"/>
                    <a:pt x="1477925" y="331561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5ED6D0E-FECD-44D2-A270-EE5C9DBDD3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0733" y="1654276"/>
              <a:ext cx="0" cy="965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A82948B-E8A5-45FA-B0A4-F5576415D8B3}"/>
                </a:ext>
              </a:extLst>
            </p:cNvPr>
            <p:cNvCxnSpPr>
              <a:cxnSpLocks/>
            </p:cNvCxnSpPr>
            <p:nvPr/>
          </p:nvCxnSpPr>
          <p:spPr>
            <a:xfrm>
              <a:off x="5030733" y="2620028"/>
              <a:ext cx="9128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17382-7CC1-4FF9-8E58-CB4FE1AADB50}"/>
              </a:ext>
            </a:extLst>
          </p:cNvPr>
          <p:cNvGrpSpPr/>
          <p:nvPr/>
        </p:nvGrpSpPr>
        <p:grpSpPr>
          <a:xfrm>
            <a:off x="1528614" y="2191973"/>
            <a:ext cx="1067911" cy="976026"/>
            <a:chOff x="1528614" y="2191973"/>
            <a:chExt cx="1067911" cy="976026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02C76A6-3C73-47DA-90A3-A012568A0A89}"/>
                </a:ext>
              </a:extLst>
            </p:cNvPr>
            <p:cNvSpPr/>
            <p:nvPr/>
          </p:nvSpPr>
          <p:spPr>
            <a:xfrm>
              <a:off x="1577149" y="2599784"/>
              <a:ext cx="910673" cy="273631"/>
            </a:xfrm>
            <a:custGeom>
              <a:avLst/>
              <a:gdLst>
                <a:gd name="connsiteX0" fmla="*/ 0 w 1477925"/>
                <a:gd name="connsiteY0" fmla="*/ 778128 h 778128"/>
                <a:gd name="connsiteX1" fmla="*/ 244549 w 1477925"/>
                <a:gd name="connsiteY1" fmla="*/ 565477 h 778128"/>
                <a:gd name="connsiteX2" fmla="*/ 350874 w 1477925"/>
                <a:gd name="connsiteY2" fmla="*/ 608008 h 778128"/>
                <a:gd name="connsiteX3" fmla="*/ 648586 w 1477925"/>
                <a:gd name="connsiteY3" fmla="*/ 437887 h 778128"/>
                <a:gd name="connsiteX4" fmla="*/ 765544 w 1477925"/>
                <a:gd name="connsiteY4" fmla="*/ 608008 h 778128"/>
                <a:gd name="connsiteX5" fmla="*/ 1052623 w 1477925"/>
                <a:gd name="connsiteY5" fmla="*/ 161440 h 778128"/>
                <a:gd name="connsiteX6" fmla="*/ 1169581 w 1477925"/>
                <a:gd name="connsiteY6" fmla="*/ 193338 h 778128"/>
                <a:gd name="connsiteX7" fmla="*/ 1403497 w 1477925"/>
                <a:gd name="connsiteY7" fmla="*/ 1952 h 778128"/>
                <a:gd name="connsiteX8" fmla="*/ 1477925 w 1477925"/>
                <a:gd name="connsiteY8" fmla="*/ 331561 h 77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925" h="778128">
                  <a:moveTo>
                    <a:pt x="0" y="778128"/>
                  </a:moveTo>
                  <a:cubicBezTo>
                    <a:pt x="93035" y="685979"/>
                    <a:pt x="186070" y="593830"/>
                    <a:pt x="244549" y="565477"/>
                  </a:cubicBezTo>
                  <a:cubicBezTo>
                    <a:pt x="303028" y="537124"/>
                    <a:pt x="283535" y="629273"/>
                    <a:pt x="350874" y="608008"/>
                  </a:cubicBezTo>
                  <a:cubicBezTo>
                    <a:pt x="418214" y="586743"/>
                    <a:pt x="579474" y="437887"/>
                    <a:pt x="648586" y="437887"/>
                  </a:cubicBezTo>
                  <a:cubicBezTo>
                    <a:pt x="717698" y="437887"/>
                    <a:pt x="698204" y="654083"/>
                    <a:pt x="765544" y="608008"/>
                  </a:cubicBezTo>
                  <a:cubicBezTo>
                    <a:pt x="832884" y="561933"/>
                    <a:pt x="985284" y="230552"/>
                    <a:pt x="1052623" y="161440"/>
                  </a:cubicBezTo>
                  <a:cubicBezTo>
                    <a:pt x="1119963" y="92328"/>
                    <a:pt x="1111102" y="219919"/>
                    <a:pt x="1169581" y="193338"/>
                  </a:cubicBezTo>
                  <a:cubicBezTo>
                    <a:pt x="1228060" y="166757"/>
                    <a:pt x="1352106" y="-21085"/>
                    <a:pt x="1403497" y="1952"/>
                  </a:cubicBezTo>
                  <a:cubicBezTo>
                    <a:pt x="1454888" y="24989"/>
                    <a:pt x="1466406" y="178275"/>
                    <a:pt x="1477925" y="331561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4394270-53C4-4472-B3C3-C919B933D7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8614" y="2191973"/>
              <a:ext cx="0" cy="9760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F34C351-4980-4A59-89E5-E86167F6F1FC}"/>
                </a:ext>
              </a:extLst>
            </p:cNvPr>
            <p:cNvCxnSpPr>
              <a:cxnSpLocks/>
            </p:cNvCxnSpPr>
            <p:nvPr/>
          </p:nvCxnSpPr>
          <p:spPr>
            <a:xfrm>
              <a:off x="1528614" y="3167999"/>
              <a:ext cx="10679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26287B2-4462-423C-A52E-473CD4A15A1B}"/>
              </a:ext>
            </a:extLst>
          </p:cNvPr>
          <p:cNvSpPr txBox="1"/>
          <p:nvPr/>
        </p:nvSpPr>
        <p:spPr>
          <a:xfrm>
            <a:off x="127392" y="2343061"/>
            <a:ext cx="14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2"/>
                </a:solidFill>
                <a:latin typeface="Arial Narrow" panose="020B0606020202030204" pitchFamily="34" charset="0"/>
              </a:rPr>
              <a:t>Above OECD mean GDP per capita</a:t>
            </a:r>
            <a:endParaRPr lang="en-US" sz="16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448F542-B153-496C-A2A4-D953677319E8}"/>
              </a:ext>
            </a:extLst>
          </p:cNvPr>
          <p:cNvSpPr txBox="1"/>
          <p:nvPr/>
        </p:nvSpPr>
        <p:spPr>
          <a:xfrm>
            <a:off x="127392" y="3821500"/>
            <a:ext cx="14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2"/>
                </a:solidFill>
                <a:latin typeface="Arial Narrow" panose="020B0606020202030204" pitchFamily="34" charset="0"/>
              </a:rPr>
              <a:t>Converging to OECD mean GDP per capita</a:t>
            </a:r>
            <a:endParaRPr lang="en-US" sz="16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F138ED7-5F55-4E95-AD2B-C44A9E148332}"/>
              </a:ext>
            </a:extLst>
          </p:cNvPr>
          <p:cNvSpPr txBox="1"/>
          <p:nvPr/>
        </p:nvSpPr>
        <p:spPr>
          <a:xfrm>
            <a:off x="152400" y="5200097"/>
            <a:ext cx="14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 Narrow" panose="020B0606020202030204" pitchFamily="34" charset="0"/>
              </a:rPr>
              <a:t>Diverging from OECD mean GDP per capita</a:t>
            </a:r>
            <a:endParaRPr lang="en-US" sz="16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931A819-9E2A-41AA-B8ED-FCDC35F5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29" y="2349835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DC8F59F-1B8D-4225-B1BB-00CCEA57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094" y="2355573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F398086-1E83-4C07-89B9-8DFF5FB1C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529" y="2635528"/>
            <a:ext cx="403092" cy="21905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F462199B-25EB-41FD-85FF-6E06EE735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830" y="2652759"/>
            <a:ext cx="403092" cy="211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C2AC906-1B07-4E54-A7DE-89D680C10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615" y="2914735"/>
            <a:ext cx="403092" cy="219054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167E4C6-49D8-460E-BFE7-FCE22BA5B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798" y="233760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F82EF41-645A-4F3A-B63A-AF7FCE9B8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0945" y="233760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84F0658-0E13-49E0-9487-3DC62EEF39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380" y="263492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D81EB1F5-9DA5-4127-BD22-A35AEE1FD9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138" y="2919280"/>
            <a:ext cx="403092" cy="22770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4CCBB59D-ED9F-4014-948F-AA7BC0F81D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1322" y="263249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F076FFE-8F30-4458-A4D6-572022B2F7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1240" y="2912286"/>
            <a:ext cx="405916" cy="2484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E1CF47E-C0B2-4894-885D-2AC09BD79D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1259" y="381686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40897A7-2546-4FA0-BDF1-51449E360D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8207" y="4129738"/>
            <a:ext cx="403092" cy="21905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DF943B0C-1872-4AF0-B6D1-1C6B73E351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4031" y="360244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64CCA93A-0635-4714-94F4-F6C54245F9C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9841" y="3608480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7738F42-64FA-4977-B730-63A683EE6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9830" y="3879331"/>
            <a:ext cx="447880" cy="2190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CC4315D-F78C-4442-98C3-169EEF012D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4824" y="3905101"/>
            <a:ext cx="401301" cy="2044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B917BBB-0EF4-49D8-860E-873E3152C13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22530" y="4187929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F953A4E-5133-441E-BB7D-9EDC4B042A1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40207" y="5057595"/>
            <a:ext cx="405916" cy="248441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82E42DA1-98F6-4E34-9AEB-D4466B673B9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30279" y="5376818"/>
            <a:ext cx="427282" cy="23114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ECB68A60-8EAA-4608-BD2A-FB5F3755DB6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20226" y="5255542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593D113-CB75-4665-8F46-683885C5E5A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32318" y="5704396"/>
            <a:ext cx="403092" cy="2190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4BFFBA-0C9C-4FD3-B9BE-1D5AFAF4E9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41162" y="4174564"/>
            <a:ext cx="426745" cy="2361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99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9526" y="2460238"/>
            <a:ext cx="338247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GB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Narrow"/>
              </a:rPr>
              <a:t>Download speeds over fixed networks in rural areas: </a:t>
            </a:r>
            <a:r>
              <a:rPr lang="en-US" sz="2400" b="1" dirty="0">
                <a:solidFill>
                  <a:srgbClr val="B22600"/>
                </a:solidFill>
                <a:latin typeface="Arial Narrow"/>
              </a:rPr>
              <a:t>31 percentage points </a:t>
            </a:r>
            <a:r>
              <a:rPr lang="en-US" sz="2400" dirty="0">
                <a:solidFill>
                  <a:schemeClr val="bg2"/>
                </a:solidFill>
                <a:latin typeface="Arial Narrow"/>
              </a:rPr>
              <a:t>below the national average </a:t>
            </a:r>
            <a:endParaRPr lang="en-US" sz="2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734" y="5745600"/>
            <a:ext cx="653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/>
                </a:solidFill>
                <a:latin typeface="Arial Narrow" panose="020B0606020202030204" pitchFamily="34" charset="0"/>
              </a:rPr>
              <a:t>Gaps in download speeds experienced by users by degree of urbanization </a:t>
            </a:r>
          </a:p>
          <a:p>
            <a:r>
              <a:rPr lang="en-US" sz="1200" i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Source: (OECD, 2021) Implications of Remote Working Adoption on Place Based Policies</a:t>
            </a:r>
            <a:endParaRPr lang="en-GB" sz="1200" i="1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" y="1220669"/>
            <a:ext cx="7936186" cy="45249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69643-DD16-42D8-91AD-39EFE28BA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01C9-E802-4F6F-B766-48B09B2DA200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2E23B-EF2D-C3B5-54C1-96BE082C404B}"/>
              </a:ext>
            </a:extLst>
          </p:cNvPr>
          <p:cNvSpPr txBox="1"/>
          <p:nvPr/>
        </p:nvSpPr>
        <p:spPr>
          <a:xfrm>
            <a:off x="8127901" y="1444575"/>
            <a:ext cx="3549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Service gaps – highlighted by the COVID pandemic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Broadband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Education </a:t>
            </a:r>
            <a:endParaRPr lang="en-US" sz="20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Unequal outcomes (health, education, gender gaps)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Economic, social, political costs of inaction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5F13308-22DA-5FA4-F3FA-16346496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9" y="46633"/>
            <a:ext cx="11313211" cy="1108503"/>
          </a:xfrm>
        </p:spPr>
        <p:txBody>
          <a:bodyPr/>
          <a:lstStyle/>
          <a:p>
            <a:r>
              <a:rPr lang="en-GB" sz="3200" b="1" dirty="0">
                <a:latin typeface="Arial Narrow" panose="020B0606020202030204" pitchFamily="34" charset="0"/>
              </a:rPr>
              <a:t>Territorial gaps in access to services translate into unequal outcomes</a:t>
            </a:r>
            <a:endParaRPr lang="en-US" sz="3200" b="1" spc="-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2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56346-0788-48FD-970E-CA38F3CA8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 zoom on Portugal</a:t>
            </a:r>
            <a:endParaRPr lang="en-US" dirty="0"/>
          </a:p>
        </p:txBody>
      </p:sp>
      <p:pic>
        <p:nvPicPr>
          <p:cNvPr id="6" name="Picture Placeholder 5" descr="A picture containing sky, outdoor, city, harbor&#10;&#10;Description automatically generated">
            <a:extLst>
              <a:ext uri="{FF2B5EF4-FFF2-40B4-BE49-F238E27FC236}">
                <a16:creationId xmlns:a16="http://schemas.microsoft.com/office/drawing/2014/main" id="{C5B45617-E787-AB1C-98D1-6187934406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b="9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96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5E8D5D-E3E9-4D11-85A2-2F70FC7C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250" y="190059"/>
            <a:ext cx="11360263" cy="834907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ial Narrow"/>
              </a:rPr>
              <a:t>Portugal has experienced a sustained decrease in regional income inequality as measured by the Theil index</a:t>
            </a:r>
          </a:p>
        </p:txBody>
      </p:sp>
      <p:sp>
        <p:nvSpPr>
          <p:cNvPr id="8" name="Slide Number Placeholder 69">
            <a:extLst>
              <a:ext uri="{FF2B5EF4-FFF2-40B4-BE49-F238E27FC236}">
                <a16:creationId xmlns:a16="http://schemas.microsoft.com/office/drawing/2014/main" id="{F38F3F7A-7F12-44E1-A7A3-24B23AD2CCFE}"/>
              </a:ext>
            </a:extLst>
          </p:cNvPr>
          <p:cNvSpPr txBox="1">
            <a:spLocks/>
          </p:cNvSpPr>
          <p:nvPr/>
        </p:nvSpPr>
        <p:spPr>
          <a:xfrm>
            <a:off x="11769259" y="6390580"/>
            <a:ext cx="456000" cy="24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7C0B6FB-9312-44A1-ACA9-904FDA9377E1}" type="slidenum">
              <a:rPr lang="en-GB" sz="1000" smtClean="0">
                <a:solidFill>
                  <a:srgbClr val="E6E6E6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>
                <a:defRPr/>
              </a:pPr>
              <a:t>7</a:t>
            </a:fld>
            <a:endParaRPr lang="en-GB" sz="1000">
              <a:solidFill>
                <a:srgbClr val="E6E6E6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153F50-ADE1-4E17-8159-6AF256BC1FA4}"/>
              </a:ext>
            </a:extLst>
          </p:cNvPr>
          <p:cNvSpPr/>
          <p:nvPr/>
        </p:nvSpPr>
        <p:spPr>
          <a:xfrm>
            <a:off x="1559929" y="1724754"/>
            <a:ext cx="10513168" cy="46160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881"/>
              </a:buClr>
              <a:buSzTx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rgbClr val="727272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C3BA6-D3E8-4C87-B250-B9BC0A6F0233}"/>
              </a:ext>
            </a:extLst>
          </p:cNvPr>
          <p:cNvSpPr txBox="1"/>
          <p:nvPr/>
        </p:nvSpPr>
        <p:spPr>
          <a:xfrm>
            <a:off x="1027250" y="1566439"/>
            <a:ext cx="10742009" cy="4247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endParaRPr lang="en-US" sz="24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4F74C118-667E-A3D6-0501-693C91BD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727" y="1399725"/>
            <a:ext cx="8981410" cy="4616096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3E78993F-1076-74C6-F3F3-D541C5A491BF}"/>
              </a:ext>
            </a:extLst>
          </p:cNvPr>
          <p:cNvSpPr txBox="1"/>
          <p:nvPr/>
        </p:nvSpPr>
        <p:spPr>
          <a:xfrm>
            <a:off x="1913163" y="5876211"/>
            <a:ext cx="656159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Arial Narrow"/>
              </a:rPr>
              <a:t>Source: </a:t>
            </a:r>
            <a:r>
              <a:rPr lang="en-US" sz="1600" dirty="0">
                <a:solidFill>
                  <a:schemeClr val="bg2"/>
                </a:solidFill>
                <a:latin typeface="Arial Narrow"/>
              </a:rPr>
              <a:t>OECD (forthcoming), 2023 Regional Outlook</a:t>
            </a:r>
          </a:p>
        </p:txBody>
      </p:sp>
    </p:spTree>
    <p:extLst>
      <p:ext uri="{BB962C8B-B14F-4D97-AF65-F5344CB8AC3E}">
        <p14:creationId xmlns:p14="http://schemas.microsoft.com/office/powerpoint/2010/main" val="29268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C6A16A-3871-40BB-B816-F7965068F42F}"/>
              </a:ext>
            </a:extLst>
          </p:cNvPr>
          <p:cNvSpPr txBox="1"/>
          <p:nvPr/>
        </p:nvSpPr>
        <p:spPr>
          <a:xfrm>
            <a:off x="6400628" y="5928849"/>
            <a:ext cx="656159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Arial Narrow"/>
              </a:rPr>
              <a:t>Source: </a:t>
            </a:r>
            <a:r>
              <a:rPr lang="en-US" sz="1200" dirty="0">
                <a:solidFill>
                  <a:schemeClr val="bg2"/>
                </a:solidFill>
                <a:latin typeface="Arial Narrow"/>
              </a:rPr>
              <a:t>OECD (forthcoming), 2023 Regional Outlook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FC54B1-9AA8-4477-AAD4-09257D90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697" y="7717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4F821-AEBF-490B-822C-9751C7BD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A73CF-F4C1-4DEE-1B79-7C19A203ACCC}"/>
              </a:ext>
            </a:extLst>
          </p:cNvPr>
          <p:cNvSpPr txBox="1"/>
          <p:nvPr/>
        </p:nvSpPr>
        <p:spPr>
          <a:xfrm>
            <a:off x="25981" y="1809117"/>
            <a:ext cx="3032541" cy="4005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200" dirty="0">
                <a:solidFill>
                  <a:srgbClr val="000000"/>
                </a:solidFill>
                <a:latin typeface="Arial Narrow"/>
              </a:rPr>
              <a:t>The low levels of </a:t>
            </a:r>
            <a:r>
              <a:rPr lang="en-US" sz="2200" dirty="0" err="1">
                <a:solidFill>
                  <a:srgbClr val="000000"/>
                </a:solidFill>
                <a:latin typeface="Arial Narrow"/>
              </a:rPr>
              <a:t>labour</a:t>
            </a:r>
            <a:r>
              <a:rPr lang="en-US" sz="2200" dirty="0">
                <a:solidFill>
                  <a:srgbClr val="000000"/>
                </a:solidFill>
                <a:latin typeface="Arial Narrow"/>
              </a:rPr>
              <a:t> productivity inequality can be explained by a </a:t>
            </a:r>
            <a:r>
              <a:rPr lang="en-US" sz="2200" b="1" dirty="0">
                <a:solidFill>
                  <a:schemeClr val="accent3"/>
                </a:solidFill>
                <a:latin typeface="Arial Narrow"/>
              </a:rPr>
              <a:t>“catching up” effect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200" dirty="0">
                <a:solidFill>
                  <a:srgbClr val="000000"/>
                </a:solidFill>
                <a:latin typeface="Arial Narrow"/>
              </a:rPr>
              <a:t>Productivity in HP regions grew by 12.43% between 2001 and 2019: </a:t>
            </a:r>
            <a:r>
              <a:rPr lang="en-US" sz="2200" b="1" dirty="0">
                <a:solidFill>
                  <a:schemeClr val="accent3"/>
                </a:solidFill>
                <a:latin typeface="Arial Narrow"/>
              </a:rPr>
              <a:t>21.53 % points less than LP regions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200" dirty="0">
                <a:solidFill>
                  <a:srgbClr val="000000"/>
                </a:solidFill>
                <a:latin typeface="Arial Narrow"/>
              </a:rPr>
              <a:t>Portugal’s metropolitan areas are experiencing low productivity growth</a:t>
            </a:r>
          </a:p>
        </p:txBody>
      </p:sp>
      <p:pic>
        <p:nvPicPr>
          <p:cNvPr id="4" name="Image 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DCE63BAE-7DB7-56AF-8315-B115BE8F0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7"/>
          <a:stretch/>
        </p:blipFill>
        <p:spPr>
          <a:xfrm>
            <a:off x="3056743" y="1674564"/>
            <a:ext cx="9136856" cy="420066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24CF7E7-4773-4C67-4CB7-1CC588A77EAB}"/>
              </a:ext>
            </a:extLst>
          </p:cNvPr>
          <p:cNvSpPr txBox="1"/>
          <p:nvPr/>
        </p:nvSpPr>
        <p:spPr>
          <a:xfrm>
            <a:off x="6096000" y="1512564"/>
            <a:ext cx="554235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2"/>
                </a:solidFill>
                <a:latin typeface="Arial Narrow"/>
              </a:defRPr>
            </a:lvl1pPr>
          </a:lstStyle>
          <a:p>
            <a:r>
              <a:rPr lang="fr-FR" dirty="0"/>
              <a:t>HP: High-</a:t>
            </a:r>
            <a:r>
              <a:rPr lang="fr-FR" dirty="0" err="1"/>
              <a:t>productivity</a:t>
            </a:r>
            <a:r>
              <a:rPr lang="fr-FR" dirty="0"/>
              <a:t> </a:t>
            </a:r>
            <a:r>
              <a:rPr lang="fr-FR" dirty="0" err="1"/>
              <a:t>regions</a:t>
            </a:r>
            <a:r>
              <a:rPr lang="fr-FR" dirty="0"/>
              <a:t> / LP: Low-</a:t>
            </a:r>
            <a:r>
              <a:rPr lang="fr-FR" dirty="0" err="1"/>
              <a:t>productivity</a:t>
            </a:r>
            <a:endParaRPr lang="fr-FR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7906975B-3709-0BE5-6E9E-08738EEB44F7}"/>
              </a:ext>
            </a:extLst>
          </p:cNvPr>
          <p:cNvSpPr txBox="1">
            <a:spLocks/>
          </p:cNvSpPr>
          <p:nvPr/>
        </p:nvSpPr>
        <p:spPr>
          <a:xfrm>
            <a:off x="1006943" y="447775"/>
            <a:ext cx="11313211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3200" spc="-100">
                <a:solidFill>
                  <a:srgbClr val="505046"/>
                </a:solidFill>
                <a:latin typeface="Arial Narrow" panose="020B0606020202030204" pitchFamily="34" charset="0"/>
              </a:rPr>
              <a:t>Challenge #1: Productivity challenge</a:t>
            </a:r>
            <a:endParaRPr lang="en-US" sz="3200" spc="-100"/>
          </a:p>
        </p:txBody>
      </p:sp>
    </p:spTree>
    <p:extLst>
      <p:ext uri="{BB962C8B-B14F-4D97-AF65-F5344CB8AC3E}">
        <p14:creationId xmlns:p14="http://schemas.microsoft.com/office/powerpoint/2010/main" val="167107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5E8D5D-E3E9-4D11-85A2-2F70FC7C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43" y="447775"/>
            <a:ext cx="11313211" cy="648000"/>
          </a:xfrm>
        </p:spPr>
        <p:txBody>
          <a:bodyPr/>
          <a:lstStyle/>
          <a:p>
            <a:r>
              <a:rPr kumimoji="0" lang="en-GB" sz="3200" b="1" i="0" u="none" strike="noStrike" kern="1200" cap="none" spc="-100" normalizeH="0" baseline="0" noProof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Challenge #2: </a:t>
            </a:r>
            <a:r>
              <a:rPr lang="en-GB" sz="3200" spc="-100">
                <a:solidFill>
                  <a:srgbClr val="505046"/>
                </a:solidFill>
                <a:latin typeface="Arial Narrow" panose="020B0606020202030204" pitchFamily="34" charset="0"/>
              </a:rPr>
              <a:t>Demographic</a:t>
            </a:r>
            <a:r>
              <a:rPr kumimoji="0" lang="en-GB" sz="3200" b="1" i="0" u="none" strike="noStrike" kern="1200" cap="none" spc="-100" normalizeH="0" baseline="0" noProof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challenge</a:t>
            </a:r>
            <a:endParaRPr lang="en-US" sz="3200" spc="-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6A16A-3871-40BB-B816-F7965068F42F}"/>
              </a:ext>
            </a:extLst>
          </p:cNvPr>
          <p:cNvSpPr txBox="1"/>
          <p:nvPr/>
        </p:nvSpPr>
        <p:spPr>
          <a:xfrm>
            <a:off x="1646049" y="5958070"/>
            <a:ext cx="6561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  <a:latin typeface="Arial Narrow" panose="020B0606020202030204" pitchFamily="34" charset="0"/>
              </a:rPr>
              <a:t>Source: </a:t>
            </a:r>
            <a:r>
              <a:rPr lang="en-US" sz="1200">
                <a:solidFill>
                  <a:schemeClr val="bg2"/>
                </a:solidFill>
                <a:latin typeface="Arial Narrow" panose="020B0606020202030204" pitchFamily="34" charset="0"/>
              </a:rPr>
              <a:t>OECD (forthcoming), 2023 Regional Outlook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FC54B1-9AA8-4477-AAD4-09257D90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9697" y="7717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E4F821-AEBF-490B-822C-9751C7BD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022725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1A394-E0B2-A418-E720-2EAB9221A6A4}"/>
              </a:ext>
            </a:extLst>
          </p:cNvPr>
          <p:cNvSpPr txBox="1"/>
          <p:nvPr/>
        </p:nvSpPr>
        <p:spPr>
          <a:xfrm>
            <a:off x="4544292" y="1141107"/>
            <a:ext cx="9130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Arial Narrow" panose="020B0606020202030204" pitchFamily="34" charset="0"/>
              </a:rPr>
              <a:t>Population dynamics in the largest FUA, other FUAs and outside FUAs in OECD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CFA37-BCA9-48BB-77C4-F77C95BD4597}"/>
              </a:ext>
            </a:extLst>
          </p:cNvPr>
          <p:cNvSpPr txBox="1"/>
          <p:nvPr/>
        </p:nvSpPr>
        <p:spPr>
          <a:xfrm>
            <a:off x="253711" y="2257397"/>
            <a:ext cx="4451463" cy="254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Portugal is one of the OECD countries facing the largest population decline (projected to be less than 9 million by 2050)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Bahnschrift SemiBold SemiConden" panose="020B0502040204020203" pitchFamily="34" charset="0"/>
              <a:buChar char="&gt;"/>
              <a:defRPr/>
            </a:pP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Non-urban areas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, mostly in the inner parts of the country, </a:t>
            </a:r>
            <a:r>
              <a:rPr lang="en-US" sz="24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are bearing the brunt of this decline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66E2BE-7F6B-E183-F326-689BE48EF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33" y="1555771"/>
            <a:ext cx="7507967" cy="47208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232F9C-2E81-A8DE-B2B3-28B0B2D23D8B}"/>
              </a:ext>
            </a:extLst>
          </p:cNvPr>
          <p:cNvSpPr/>
          <p:nvPr/>
        </p:nvSpPr>
        <p:spPr>
          <a:xfrm>
            <a:off x="4594116" y="4711593"/>
            <a:ext cx="2069432" cy="27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96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-CFE-Marro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5F34874E26834885CE58FC991FF51F" ma:contentTypeVersion="15" ma:contentTypeDescription="Criar um novo documento." ma:contentTypeScope="" ma:versionID="36cbc93e1f58ebd6d866a0b5cd0c7545">
  <xsd:schema xmlns:xsd="http://www.w3.org/2001/XMLSchema" xmlns:xs="http://www.w3.org/2001/XMLSchema" xmlns:p="http://schemas.microsoft.com/office/2006/metadata/properties" xmlns:ns2="55a56a7f-139e-4d0b-82f5-06540710e0fd" xmlns:ns3="f0a467c2-bcca-4c7b-9c11-a87798237622" targetNamespace="http://schemas.microsoft.com/office/2006/metadata/properties" ma:root="true" ma:fieldsID="16e473b2e981476ca77bfbc7bef941b6" ns2:_="" ns3:_="">
    <xsd:import namespace="55a56a7f-139e-4d0b-82f5-06540710e0fd"/>
    <xsd:import namespace="f0a467c2-bcca-4c7b-9c11-a87798237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56a7f-139e-4d0b-82f5-06540710e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m" ma:readOnly="false" ma:fieldId="{5cf76f15-5ced-4ddc-b409-7134ff3c332f}" ma:taxonomyMulti="true" ma:sspId="b238f34b-717f-463e-ba0f-b960e8785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467c2-bcca-4c7b-9c11-a8779823762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883a5b2-8b79-4f87-8546-b647abab8b2b}" ma:internalName="TaxCatchAll" ma:showField="CatchAllData" ma:web="f0a467c2-bcca-4c7b-9c11-a87798237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a467c2-bcca-4c7b-9c11-a87798237622">
      <Value>292</Value>
      <Value>618</Value>
    </TaxCatchAll>
    <lcf76f155ced4ddcb4097134ff3c332f xmlns="55a56a7f-139e-4d0b-82f5-06540710e0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41EAB9-5999-4CC9-A460-2ABB1276733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E267B1C-F313-4190-B81E-DC06AF575FD8}"/>
</file>

<file path=customXml/itemProps3.xml><?xml version="1.0" encoding="utf-8"?>
<ds:datastoreItem xmlns:ds="http://schemas.openxmlformats.org/officeDocument/2006/customXml" ds:itemID="{C76F04AD-E45E-404F-9F99-A205F4441F5D}"/>
</file>

<file path=customXml/itemProps4.xml><?xml version="1.0" encoding="utf-8"?>
<ds:datastoreItem xmlns:ds="http://schemas.openxmlformats.org/officeDocument/2006/customXml" ds:itemID="{A7437DB9-08B4-48AD-A083-D9AE9A6EB9A0}">
  <ds:schemaRefs>
    <ds:schemaRef ds:uri="http://schemas.microsoft.com/2003/10/Serialization/Arrays"/>
    <ds:schemaRef ds:uri="http://www.oecd.org/eshare/projectsentre/CtFieldPriority/"/>
  </ds:schemaRefs>
</ds:datastoreItem>
</file>

<file path=customXml/itemProps5.xml><?xml version="1.0" encoding="utf-8"?>
<ds:datastoreItem xmlns:ds="http://schemas.openxmlformats.org/officeDocument/2006/customXml" ds:itemID="{6BE6DE28-DFA0-4897-98E2-6E93AD2C0A12}">
  <ds:schemaRefs>
    <ds:schemaRef ds:uri="http://schemas.microsoft.com/sharepoint/v4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0e75541-f54f-401c-9a34-cb7fded40982"/>
    <ds:schemaRef ds:uri="ca82dde9-3436-4d3d-bddd-d31447390034"/>
    <ds:schemaRef ds:uri="http://purl.org/dc/terms/"/>
    <ds:schemaRef ds:uri="c9f238dd-bb73-4aef-a7a5-d644ad823e52"/>
    <ds:schemaRef ds:uri="http://schemas.microsoft.com/office/2006/documentManagement/types"/>
    <ds:schemaRef ds:uri="bbc7a7a3-1361-4a32-9a19-e150eb4da2ba"/>
    <ds:schemaRef ds:uri="54c4cd27-f286-408f-9ce0-33c1e0f3ab3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749</Words>
  <Application>Microsoft Office PowerPoint</Application>
  <PresentationFormat>Widescreen</PresentationFormat>
  <Paragraphs>97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Bahnschrift SemiBold SemiConden</vt:lpstr>
      <vt:lpstr>Calibri</vt:lpstr>
      <vt:lpstr>Calibri Light</vt:lpstr>
      <vt:lpstr>Century Gothic</vt:lpstr>
      <vt:lpstr>Symbol</vt:lpstr>
      <vt:lpstr>Symbol,Sans-Serif</vt:lpstr>
      <vt:lpstr>Themes-CFE-Marroon</vt:lpstr>
      <vt:lpstr>Tema do Office</vt:lpstr>
      <vt:lpstr>PowerPoint Presentation</vt:lpstr>
      <vt:lpstr>PowerPoint Presentation</vt:lpstr>
      <vt:lpstr>Inequalities between OECD countries have declined but not within-countries</vt:lpstr>
      <vt:lpstr>Different paths across countries – but 70% of people living in OECD countries experience interregional divergence</vt:lpstr>
      <vt:lpstr>Territorial gaps in access to services translate into unequal outcomes</vt:lpstr>
      <vt:lpstr>PowerPoint Presentation</vt:lpstr>
      <vt:lpstr>Portugal has experienced a sustained decrease in regional income inequality as measured by the Theil index</vt:lpstr>
      <vt:lpstr>PowerPoint Presentation</vt:lpstr>
      <vt:lpstr>Challenge #2: Demographic challenge</vt:lpstr>
      <vt:lpstr>Challenge #3: Lack of employment opportunities in inland Portugal</vt:lpstr>
      <vt:lpstr>PowerPoint Presentation</vt:lpstr>
      <vt:lpstr>No “silver bullet” but five complementary policy levers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 toward the regional outlook 2023</dc:title>
  <dc:creator>CLAVREUL Delphine, CFE/RDG</dc:creator>
  <cp:lastModifiedBy>ALLAIN-DUPRE Dorothee, CFE/RDG</cp:lastModifiedBy>
  <cp:revision>253</cp:revision>
  <dcterms:created xsi:type="dcterms:W3CDTF">2022-11-03T15:16:55Z</dcterms:created>
  <dcterms:modified xsi:type="dcterms:W3CDTF">2023-04-17T22:09:00Z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Topic">
    <vt:lpwstr/>
  </property>
  <property fmtid="{D5CDD505-2E9C-101B-9397-08002B2CF9AE}" pid="3" name="OECDCommittee">
    <vt:lpwstr>292;#Regional Development Policy Committee|1305c9b1-132e-4d7b-b592-feb9d38e569e</vt:lpwstr>
  </property>
  <property fmtid="{D5CDD505-2E9C-101B-9397-08002B2CF9AE}" pid="4" name="ContentTypeId">
    <vt:lpwstr>0x0101008B4DD370EC31429186F3AD49F0D3098F00D44DBCB9EB4F45278CB5C9765BE5299500A4858B360C6A491AA753F8BCA47AA910004E623AE0B855E041B1290D0883742A68</vt:lpwstr>
  </property>
  <property fmtid="{D5CDD505-2E9C-101B-9397-08002B2CF9AE}" pid="5" name="OECDPWB">
    <vt:lpwstr>618;#4.3.4 Territorial Development Policies|c658a0b7-8b1f-4813-b440-fcb10b62beef</vt:lpwstr>
  </property>
  <property fmtid="{D5CDD505-2E9C-101B-9397-08002B2CF9AE}" pid="6" name="eShareOrganisationTaxHTField0">
    <vt:lpwstr/>
  </property>
  <property fmtid="{D5CDD505-2E9C-101B-9397-08002B2CF9AE}" pid="7" name="OECDKeywords">
    <vt:lpwstr/>
  </property>
  <property fmtid="{D5CDD505-2E9C-101B-9397-08002B2CF9AE}" pid="8" name="OECDHorizontalProjects">
    <vt:lpwstr/>
  </property>
  <property fmtid="{D5CDD505-2E9C-101B-9397-08002B2CF9AE}" pid="9" name="d0b6f6ac229144c2899590f0436d9385">
    <vt:lpwstr/>
  </property>
  <property fmtid="{D5CDD505-2E9C-101B-9397-08002B2CF9AE}" pid="10" name="OECDProject">
    <vt:lpwstr/>
  </property>
  <property fmtid="{D5CDD505-2E9C-101B-9397-08002B2CF9AE}" pid="11" name="OECDProjectOwnerStructure">
    <vt:lpwstr/>
  </property>
  <property fmtid="{D5CDD505-2E9C-101B-9397-08002B2CF9AE}" pid="12" name="OECDOrganisation">
    <vt:lpwstr/>
  </property>
  <property fmtid="{D5CDD505-2E9C-101B-9397-08002B2CF9AE}" pid="13" name="OECDCountry">
    <vt:lpwstr/>
  </property>
</Properties>
</file>