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30" r:id="rId2"/>
  </p:sldIdLst>
  <p:sldSz cx="12192000" cy="6858000"/>
  <p:notesSz cx="6888163" cy="10020300"/>
  <p:custDataLst>
    <p:tags r:id="rId4"/>
  </p:custDataLst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DAE"/>
    <a:srgbClr val="68BFC8"/>
    <a:srgbClr val="004877"/>
    <a:srgbClr val="7ED3F7"/>
    <a:srgbClr val="013141"/>
    <a:srgbClr val="B7E8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6"/>
  </p:normalViewPr>
  <p:slideViewPr>
    <p:cSldViewPr snapToGrid="0" snapToObjects="1">
      <p:cViewPr varScale="1">
        <p:scale>
          <a:sx n="82" d="100"/>
          <a:sy n="82" d="100"/>
        </p:scale>
        <p:origin x="731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26928B2C-9D2C-8540-A54C-080F796DC679}" type="datetimeFigureOut">
              <a:rPr lang="pt-PT" smtClean="0"/>
              <a:t>07/07/2021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50950"/>
            <a:ext cx="6018213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7" rIns="92455" bIns="46227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2455" tIns="46227" rIns="92455" bIns="46227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DA4FC40B-284B-F44A-8B87-FA2ACAF6A78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6190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4FC40B-284B-F44A-8B87-FA2ACAF6A78B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84111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796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C10B83CF-8120-614A-95D3-AE3A051DD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00B2-5627-B94F-9724-2369AF1E6E0E}" type="datetime1">
              <a:rPr lang="pt-PT" smtClean="0"/>
              <a:t>07/07/2021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5597DE0B-A357-8B4C-BDD6-F94CB49EC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Nome da apresentação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66DFEC80-DCD1-914A-92E6-BE75569B6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3677" y="6378575"/>
            <a:ext cx="2743200" cy="123111"/>
          </a:xfrm>
        </p:spPr>
        <p:txBody>
          <a:bodyPr/>
          <a:lstStyle/>
          <a:p>
            <a:fld id="{505C1B06-C5AC-FE4C-8427-265F02CF51C8}" type="slidenum">
              <a:rPr lang="pt-PT" smtClean="0"/>
              <a:t>‹#›</a:t>
            </a:fld>
            <a:endParaRPr lang="pt-PT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2BE3A033-F5BA-433D-846B-66C2EB43BEF3}"/>
              </a:ext>
            </a:extLst>
          </p:cNvPr>
          <p:cNvSpPr txBox="1">
            <a:spLocks/>
          </p:cNvSpPr>
          <p:nvPr userDrawn="1"/>
        </p:nvSpPr>
        <p:spPr>
          <a:xfrm>
            <a:off x="371475" y="6378575"/>
            <a:ext cx="3343275" cy="11080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pt-PT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8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8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8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pt-PT" sz="8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Skipper&amp;Wool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15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D62FBAA3-F206-E743-9BD0-536F3790E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3" y="365125"/>
            <a:ext cx="11463339" cy="1046440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r>
              <a:rPr lang="pt-PT" dirty="0"/>
              <a:t>Clique para editar o estilo de título do</a:t>
            </a:r>
            <a:br>
              <a:rPr lang="pt-PT" dirty="0"/>
            </a:br>
            <a:r>
              <a:rPr lang="pt-PT" dirty="0"/>
              <a:t>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76CD31E-2D66-C440-BF84-1398188D3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5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t-PT" dirty="0"/>
              <a:t>Clique para editar os estilos do texto de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FE3DEA4-8488-E846-AD11-42040AAFB7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83677" y="6545422"/>
            <a:ext cx="27432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lang="pt-PT" sz="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EFBF201-808F-CE4A-BBAF-44665CE0EEDF}" type="datetime1">
              <a:rPr lang="pt-PT" smtClean="0"/>
              <a:t>07/07/2021</a:t>
            </a:fld>
            <a:endParaRPr lang="pt-PT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CCCFA2D-C61E-0148-B38B-29D189F1B0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123" y="6545422"/>
            <a:ext cx="4114800" cy="123111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pt-PT" dirty="0"/>
              <a:t>Nome da apresentação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F3D8AE7-0821-8542-9E8F-6DF29B664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83677" y="6378575"/>
            <a:ext cx="27432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lang="pt-PT" sz="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05C1B06-C5AC-FE4C-8427-265F02CF51C8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5524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34" userDrawn="1">
          <p15:clr>
            <a:srgbClr val="F26B43"/>
          </p15:clr>
        </p15:guide>
        <p15:guide id="2" pos="2075" userDrawn="1">
          <p15:clr>
            <a:srgbClr val="F26B43"/>
          </p15:clr>
        </p15:guide>
        <p15:guide id="3" pos="1925" userDrawn="1">
          <p15:clr>
            <a:srgbClr val="F26B43"/>
          </p15:clr>
        </p15:guide>
        <p15:guide id="4" pos="3767" userDrawn="1">
          <p15:clr>
            <a:srgbClr val="F26B43"/>
          </p15:clr>
        </p15:guide>
        <p15:guide id="5" pos="3915" userDrawn="1">
          <p15:clr>
            <a:srgbClr val="F26B43"/>
          </p15:clr>
        </p15:guide>
        <p15:guide id="6" pos="5757" userDrawn="1">
          <p15:clr>
            <a:srgbClr val="F26B43"/>
          </p15:clr>
        </p15:guide>
        <p15:guide id="7" pos="5604" userDrawn="1">
          <p15:clr>
            <a:srgbClr val="F26B43"/>
          </p15:clr>
        </p15:guide>
        <p15:guide id="8" pos="7451" userDrawn="1">
          <p15:clr>
            <a:srgbClr val="F26B43"/>
          </p15:clr>
        </p15:guide>
        <p15:guide id="9" orient="horz" pos="2160" userDrawn="1">
          <p15:clr>
            <a:srgbClr val="F26B43"/>
          </p15:clr>
        </p15:guide>
        <p15:guide id="10" orient="horz" pos="230" userDrawn="1">
          <p15:clr>
            <a:srgbClr val="F26B43"/>
          </p15:clr>
        </p15:guide>
        <p15:guide id="11" orient="horz" pos="4014" userDrawn="1">
          <p15:clr>
            <a:srgbClr val="F26B43"/>
          </p15:clr>
        </p15:guide>
        <p15:guide id="12" orient="horz" pos="3894" userDrawn="1">
          <p15:clr>
            <a:srgbClr val="F26B43"/>
          </p15:clr>
        </p15:guide>
        <p15:guide id="13" orient="horz" pos="1146" userDrawn="1">
          <p15:clr>
            <a:srgbClr val="F26B43"/>
          </p15:clr>
        </p15:guide>
        <p15:guide id="14" pos="3840" userDrawn="1">
          <p15:clr>
            <a:srgbClr val="9FCC3B"/>
          </p15:clr>
        </p15:guide>
        <p15:guide id="15" orient="horz" pos="2260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2">
            <a:extLst>
              <a:ext uri="{FF2B5EF4-FFF2-40B4-BE49-F238E27FC236}">
                <a16:creationId xmlns:a16="http://schemas.microsoft.com/office/drawing/2014/main" id="{BA59198D-1002-4666-B1F5-C0B202496089}"/>
              </a:ext>
            </a:extLst>
          </p:cNvPr>
          <p:cNvSpPr txBox="1"/>
          <p:nvPr/>
        </p:nvSpPr>
        <p:spPr>
          <a:xfrm>
            <a:off x="4138367" y="884182"/>
            <a:ext cx="7688510" cy="56391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pt-PT" dirty="0">
                <a:solidFill>
                  <a:srgbClr val="008DAE"/>
                </a:solidFill>
              </a:rPr>
              <a:t>Agenda</a:t>
            </a:r>
          </a:p>
          <a:p>
            <a:endParaRPr lang="pt-PT" sz="1400" dirty="0"/>
          </a:p>
          <a:p>
            <a:r>
              <a:rPr lang="pt-PT" sz="1400" dirty="0">
                <a:solidFill>
                  <a:srgbClr val="008DAE"/>
                </a:solidFill>
              </a:rPr>
              <a:t>09h30	Boas-Vindas</a:t>
            </a:r>
            <a:r>
              <a:rPr lang="pt-PT" sz="1400" dirty="0"/>
              <a:t>	</a:t>
            </a:r>
          </a:p>
          <a:p>
            <a:r>
              <a:rPr lang="pt-PT" sz="1400" dirty="0"/>
              <a:t>	José Maria Costa | Presidente da Câmara Municipal de Viana do Castelo</a:t>
            </a:r>
          </a:p>
          <a:p>
            <a:endParaRPr lang="pt-PT" sz="1400" dirty="0"/>
          </a:p>
          <a:p>
            <a:r>
              <a:rPr lang="pt-PT" sz="1400" dirty="0">
                <a:solidFill>
                  <a:srgbClr val="008DAE"/>
                </a:solidFill>
              </a:rPr>
              <a:t>09h45	Abertura	</a:t>
            </a:r>
            <a:r>
              <a:rPr lang="pt-PT" sz="1400" dirty="0"/>
              <a:t>	</a:t>
            </a:r>
          </a:p>
          <a:p>
            <a:r>
              <a:rPr lang="pt-PT" sz="1400" dirty="0"/>
              <a:t>	Pedro Siza Vieira | Ministro de Estado, da Economia e da Transição Digital</a:t>
            </a:r>
          </a:p>
          <a:p>
            <a:r>
              <a:rPr lang="pt-PT" sz="1400" dirty="0"/>
              <a:t>	</a:t>
            </a:r>
          </a:p>
          <a:p>
            <a:r>
              <a:rPr lang="pt-PT" sz="1400" dirty="0">
                <a:solidFill>
                  <a:srgbClr val="008DAE"/>
                </a:solidFill>
              </a:rPr>
              <a:t>10h0	Desenvolvimento e Coesão</a:t>
            </a:r>
          </a:p>
          <a:p>
            <a:r>
              <a:rPr lang="pt-PT" sz="1400" dirty="0"/>
              <a:t>	Nuno Santos | Presidente da Agência para o Desenvolvimento e Coesão I.P.</a:t>
            </a:r>
          </a:p>
          <a:p>
            <a:r>
              <a:rPr lang="pt-PT" sz="1400" dirty="0"/>
              <a:t>	António M. Cunha | Presidente da CCDR-N</a:t>
            </a:r>
          </a:p>
          <a:p>
            <a:endParaRPr lang="pt-PT" sz="1400" dirty="0"/>
          </a:p>
          <a:p>
            <a:r>
              <a:rPr lang="pt-PT" sz="1400" dirty="0">
                <a:solidFill>
                  <a:srgbClr val="008DAE"/>
                </a:solidFill>
              </a:rPr>
              <a:t>10h30	Descarbonizar Portugal</a:t>
            </a:r>
            <a:endParaRPr lang="pt-PT" sz="1400" dirty="0"/>
          </a:p>
          <a:p>
            <a:r>
              <a:rPr lang="pt-PT" sz="1400" dirty="0"/>
              <a:t>	João Pedro Matos Fernandes | Ministro do Ambiente e da Transição energética</a:t>
            </a:r>
          </a:p>
          <a:p>
            <a:endParaRPr lang="pt-PT" sz="1400" dirty="0"/>
          </a:p>
          <a:p>
            <a:r>
              <a:rPr lang="pt-PT" sz="1400" dirty="0">
                <a:solidFill>
                  <a:srgbClr val="008DAE"/>
                </a:solidFill>
              </a:rPr>
              <a:t>10h45	Energias renováveis offshore que melhoram a balança comercial, aumentam o emprego, 	descarbonizam e promovem avanços tecnológicos</a:t>
            </a:r>
          </a:p>
          <a:p>
            <a:r>
              <a:rPr lang="pt-PT" sz="1400" dirty="0"/>
              <a:t>	Mesa redonda | EDP, ENGIE, TOTAL e RWE</a:t>
            </a:r>
          </a:p>
          <a:p>
            <a:endParaRPr lang="pt-PT" sz="1400" dirty="0"/>
          </a:p>
          <a:p>
            <a:r>
              <a:rPr lang="pt-PT" sz="1400" dirty="0">
                <a:solidFill>
                  <a:srgbClr val="008DAE"/>
                </a:solidFill>
              </a:rPr>
              <a:t>11h25	Descobrir, testar e transferir novas tecnologias </a:t>
            </a:r>
          </a:p>
          <a:p>
            <a:r>
              <a:rPr lang="pt-PT" sz="1400" dirty="0"/>
              <a:t>	Mesa redonda | IPVC, INESC TEC, </a:t>
            </a:r>
            <a:r>
              <a:rPr lang="pt-PT" sz="1400" dirty="0" err="1"/>
              <a:t>UMinho</a:t>
            </a:r>
            <a:r>
              <a:rPr lang="pt-PT" sz="1400" dirty="0"/>
              <a:t> e IST</a:t>
            </a:r>
          </a:p>
          <a:p>
            <a:endParaRPr lang="pt-PT" sz="1400" dirty="0"/>
          </a:p>
          <a:p>
            <a:r>
              <a:rPr lang="pt-PT" sz="1400" dirty="0">
                <a:solidFill>
                  <a:srgbClr val="008DAE"/>
                </a:solidFill>
              </a:rPr>
              <a:t>12h00	Encerramento</a:t>
            </a:r>
          </a:p>
          <a:p>
            <a:r>
              <a:rPr lang="pt-PT" sz="1400" dirty="0"/>
              <a:t>	Manuel Heitor | Ministro da Ciência, Tecnologia e Ensino Superior</a:t>
            </a:r>
          </a:p>
          <a:p>
            <a:endParaRPr lang="en-US" sz="1400" dirty="0"/>
          </a:p>
          <a:p>
            <a:endParaRPr lang="en-US" sz="14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9F402C5-52C9-4496-A18F-B0D2865553F8}"/>
              </a:ext>
            </a:extLst>
          </p:cNvPr>
          <p:cNvCxnSpPr>
            <a:cxnSpLocks/>
          </p:cNvCxnSpPr>
          <p:nvPr/>
        </p:nvCxnSpPr>
        <p:spPr>
          <a:xfrm>
            <a:off x="4138367" y="821447"/>
            <a:ext cx="6227545" cy="0"/>
          </a:xfrm>
          <a:prstGeom prst="line">
            <a:avLst/>
          </a:prstGeom>
          <a:ln w="6350">
            <a:solidFill>
              <a:srgbClr val="01314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24FD10D4-A09E-5143-97A2-6BC351433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1B06-C5AC-FE4C-8427-265F02CF51C8}" type="slidenum">
              <a:rPr lang="pt-PT" smtClean="0"/>
              <a:t>1</a:t>
            </a:fld>
            <a:endParaRPr lang="pt-PT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0D08EC89-1EE2-2C49-913D-DDDD930A410C}"/>
              </a:ext>
            </a:extLst>
          </p:cNvPr>
          <p:cNvSpPr/>
          <p:nvPr/>
        </p:nvSpPr>
        <p:spPr>
          <a:xfrm>
            <a:off x="4053746" y="261885"/>
            <a:ext cx="5613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>
                <a:solidFill>
                  <a:srgbClr val="008DAE"/>
                </a:solidFill>
              </a:rPr>
              <a:t>Energia Renovável Offshore Abre Novos Horizontes</a:t>
            </a:r>
          </a:p>
          <a:p>
            <a:r>
              <a:rPr lang="pt-PT" sz="1200" b="1" dirty="0">
                <a:solidFill>
                  <a:srgbClr val="008DAE"/>
                </a:solidFill>
              </a:rPr>
              <a:t>Conferência                                		             23 de julho de 2021  </a:t>
            </a:r>
            <a:endParaRPr lang="pt-PT" sz="1200" dirty="0">
              <a:solidFill>
                <a:srgbClr val="008DAE"/>
              </a:solidFill>
            </a:endParaRPr>
          </a:p>
        </p:txBody>
      </p:sp>
      <p:pic>
        <p:nvPicPr>
          <p:cNvPr id="1026" name="Picture 2" descr="Beach Wave">
            <a:extLst>
              <a:ext uri="{FF2B5EF4-FFF2-40B4-BE49-F238E27FC236}">
                <a16:creationId xmlns:a16="http://schemas.microsoft.com/office/drawing/2014/main" id="{6CA7E6CC-5605-284B-B75F-886F19FE5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215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Logo&#10;&#10;Description automatically generated">
            <a:extLst>
              <a:ext uri="{FF2B5EF4-FFF2-40B4-BE49-F238E27FC236}">
                <a16:creationId xmlns:a16="http://schemas.microsoft.com/office/drawing/2014/main" id="{DF79B4BF-4F9A-6543-B8F8-764263FF2E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195" y="112311"/>
            <a:ext cx="1564630" cy="194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5927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07,15,Slide52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0000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171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Maio Marques</dc:creator>
  <cp:lastModifiedBy>Miguel Marques</cp:lastModifiedBy>
  <cp:revision>104</cp:revision>
  <cp:lastPrinted>2021-06-30T13:26:42Z</cp:lastPrinted>
  <dcterms:created xsi:type="dcterms:W3CDTF">2021-06-03T16:22:19Z</dcterms:created>
  <dcterms:modified xsi:type="dcterms:W3CDTF">2021-07-07T09:56:36Z</dcterms:modified>
</cp:coreProperties>
</file>